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tags/tag10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Override PartName="/ppt/tags/tag96.xml" ContentType="application/vnd.openxmlformats-officedocument.presentationml.tags+xml"/>
  <Override PartName="/ppt/tags/tag100.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09.xml" ContentType="application/vnd.openxmlformats-officedocument.presentationml.tags+xml"/>
  <Override PartName="/ppt/tags/tag12.xml" ContentType="application/vnd.openxmlformats-officedocument.presentationml.tags+xml"/>
  <Override PartName="/ppt/diagrams/layout1.xml" ContentType="application/vnd.openxmlformats-officedocument.drawingml.diagramLayout+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diagrams/data2.xml" ContentType="application/vnd.openxmlformats-officedocument.drawingml.diagramData+xml"/>
  <Override PartName="/ppt/tags/tag127.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tags/tag105.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tags/tag112.xml" ContentType="application/vnd.openxmlformats-officedocument.presentationml.tags+xml"/>
  <Override PartName="/ppt/tags/tag123.xml" ContentType="application/vnd.openxmlformats-officedocument.presentationml.tags+xml"/>
  <Default Extension="png" ContentType="image/png"/>
  <Override PartName="/ppt/slides/slide26.xml" ContentType="application/vnd.openxmlformats-officedocument.presentationml.slide+xml"/>
  <Override PartName="/ppt/presProps.xml" ContentType="application/vnd.openxmlformats-officedocument.presentationml.presProps+xml"/>
  <Override PartName="/ppt/tags/tag5.xml" ContentType="application/vnd.openxmlformats-officedocument.presentationml.tags+xml"/>
  <Override PartName="/ppt/theme/theme2.xml" ContentType="application/vnd.openxmlformats-officedocument.theme+xml"/>
  <Override PartName="/ppt/tags/tag79.xml" ContentType="application/vnd.openxmlformats-officedocument.presentationml.tags+xml"/>
  <Override PartName="/ppt/tags/tag101.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diagrams/layout2.xml" ContentType="application/vnd.openxmlformats-officedocument.drawingml.diagramLayout+xml"/>
  <Override PartName="/ppt/tags/tag128.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106.xml" ContentType="application/vnd.openxmlformats-officedocument.presentationml.tags+xml"/>
  <Override PartName="/ppt/tags/tag124.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tags/tag113.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ags/tag98.xml" ContentType="application/vnd.openxmlformats-officedocument.presentationml.tags+xml"/>
  <Override PartName="/ppt/tags/tag102.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slides/slide28.xml" ContentType="application/vnd.openxmlformats-officedocument.presentationml.slide+xml"/>
  <Override PartName="/ppt/tags/tag7.xml" ContentType="application/vnd.openxmlformats-officedocument.presentationml.tags+xml"/>
  <Override PartName="/ppt/notesSlides/notesSlide1.xml" ContentType="application/vnd.openxmlformats-officedocument.presentationml.notesSlide+xml"/>
  <Override PartName="/ppt/tags/tag103.xml" ContentType="application/vnd.openxmlformats-officedocument.presentationml.tags+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slides/slide24.xml" ContentType="application/vnd.openxmlformats-officedocument.presentationml.slide+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diagrams/data1.xml" ContentType="application/vnd.openxmlformats-officedocument.drawingml.diagramData+xml"/>
  <Override PartName="/ppt/tags/tag115.xml" ContentType="application/vnd.openxmlformats-officedocument.presentationml.tags+xml"/>
  <Override PartName="/ppt/tags/tag122.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diagrams/quickStyle2.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0"/>
  </p:notesMasterIdLst>
  <p:sldIdLst>
    <p:sldId id="257" r:id="rId2"/>
    <p:sldId id="280" r:id="rId3"/>
    <p:sldId id="284" r:id="rId4"/>
    <p:sldId id="283" r:id="rId5"/>
    <p:sldId id="269" r:id="rId6"/>
    <p:sldId id="270" r:id="rId7"/>
    <p:sldId id="259" r:id="rId8"/>
    <p:sldId id="264" r:id="rId9"/>
    <p:sldId id="265" r:id="rId10"/>
    <p:sldId id="286" r:id="rId11"/>
    <p:sldId id="260" r:id="rId12"/>
    <p:sldId id="289" r:id="rId13"/>
    <p:sldId id="261" r:id="rId14"/>
    <p:sldId id="262" r:id="rId15"/>
    <p:sldId id="266" r:id="rId16"/>
    <p:sldId id="267" r:id="rId17"/>
    <p:sldId id="271" r:id="rId18"/>
    <p:sldId id="288" r:id="rId19"/>
    <p:sldId id="275" r:id="rId20"/>
    <p:sldId id="281" r:id="rId21"/>
    <p:sldId id="287" r:id="rId22"/>
    <p:sldId id="291" r:id="rId23"/>
    <p:sldId id="290" r:id="rId24"/>
    <p:sldId id="276" r:id="rId25"/>
    <p:sldId id="277" r:id="rId26"/>
    <p:sldId id="278" r:id="rId27"/>
    <p:sldId id="279" r:id="rId28"/>
    <p:sldId id="282"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72"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D9A86F-9A74-4C98-8915-EA910E3104DA}" type="doc">
      <dgm:prSet loTypeId="urn:microsoft.com/office/officeart/2005/8/layout/orgChart1" loCatId="hierarchy" qsTypeId="urn:microsoft.com/office/officeart/2005/8/quickstyle/simple1" qsCatId="simple" csTypeId="urn:microsoft.com/office/officeart/2005/8/colors/accent1_2" csCatId="accent1" phldr="1"/>
      <dgm:spPr/>
    </dgm:pt>
    <dgm:pt modelId="{651A55FA-4D5B-4E98-9E7F-22A9652CFAD6}">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FFFF00"/>
              </a:solidFill>
              <a:effectLst/>
              <a:latin typeface="Times New Roman" pitchFamily="18" charset="0"/>
              <a:cs typeface="Arial" charset="0"/>
            </a:rPr>
            <a:t>KİMLİK</a:t>
          </a:r>
          <a:endParaRPr kumimoji="0" lang="en-US" sz="2800" b="1" i="0" u="none" strike="noStrike" cap="none" normalizeH="0" baseline="0" dirty="0" smtClean="0">
            <a:ln>
              <a:noFill/>
            </a:ln>
            <a:solidFill>
              <a:srgbClr val="FFFF00"/>
            </a:solidFill>
            <a:effectLst/>
            <a:latin typeface="Times New Roman" pitchFamily="18" charset="0"/>
            <a:cs typeface="Arial" charset="0"/>
          </a:endParaRPr>
        </a:p>
      </dgm:t>
    </dgm:pt>
    <dgm:pt modelId="{7F6854CA-8C62-4635-8EA4-E08E8A89A1BA}" type="parTrans" cxnId="{3FEBF9AF-9359-47D0-9B68-A88CDD2E8979}">
      <dgm:prSet/>
      <dgm:spPr/>
      <dgm:t>
        <a:bodyPr/>
        <a:lstStyle/>
        <a:p>
          <a:endParaRPr lang="tr-TR"/>
        </a:p>
      </dgm:t>
    </dgm:pt>
    <dgm:pt modelId="{1432BDAA-1B2F-4BA5-9E00-A553537DFDE8}" type="sibTrans" cxnId="{3FEBF9AF-9359-47D0-9B68-A88CDD2E8979}">
      <dgm:prSet/>
      <dgm:spPr/>
      <dgm:t>
        <a:bodyPr/>
        <a:lstStyle/>
        <a:p>
          <a:endParaRPr lang="tr-TR"/>
        </a:p>
      </dgm:t>
    </dgm:pt>
    <dgm:pt modelId="{2EF30F2F-370A-4A97-992B-ABCBD8F9B98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Times New Roman" pitchFamily="18" charset="0"/>
              <a:cs typeface="Arial" charset="0"/>
            </a:rPr>
            <a:t>- </a:t>
          </a:r>
          <a:r>
            <a:rPr kumimoji="0" lang="tr-TR" b="0" i="0" u="none" strike="noStrike" cap="none" normalizeH="0" baseline="0" dirty="0" smtClean="0">
              <a:ln>
                <a:noFill/>
              </a:ln>
              <a:solidFill>
                <a:srgbClr val="FFFF00"/>
              </a:solidFill>
              <a:effectLst/>
              <a:latin typeface="Times New Roman" pitchFamily="18" charset="0"/>
              <a:cs typeface="Arial" charset="0"/>
            </a:rPr>
            <a:t>BİREYSEL</a:t>
          </a:r>
          <a:r>
            <a:rPr kumimoji="0" lang="tr-TR" b="0" i="0" u="none" strike="noStrike" cap="none" normalizeH="0" baseline="0" dirty="0" smtClean="0">
              <a:ln>
                <a:noFill/>
              </a:ln>
              <a:solidFill>
                <a:schemeClr val="tx1"/>
              </a:solidFill>
              <a:effectLst/>
              <a:latin typeface="Times New Roman" pitchFamily="18" charset="0"/>
              <a:cs typeface="Arial" charset="0"/>
            </a:rPr>
            <a:t> </a:t>
          </a:r>
          <a:r>
            <a:rPr kumimoji="0" lang="tr-TR" b="0" i="0" u="none" strike="noStrike" cap="none" normalizeH="0" baseline="0" dirty="0" smtClean="0">
              <a:ln>
                <a:noFill/>
              </a:ln>
              <a:solidFill>
                <a:srgbClr val="FFFF00"/>
              </a:solidFill>
              <a:effectLst/>
              <a:latin typeface="Times New Roman" pitchFamily="18" charset="0"/>
              <a:cs typeface="Arial" charset="0"/>
            </a:rPr>
            <a:t>K</a:t>
          </a:r>
          <a:r>
            <a:rPr kumimoji="0" lang="tr-TR" b="1" i="0" u="none" strike="noStrike" cap="none" normalizeH="0" baseline="0" dirty="0" smtClean="0">
              <a:ln>
                <a:noFill/>
              </a:ln>
              <a:solidFill>
                <a:srgbClr val="FFFF00"/>
              </a:solidFill>
              <a:effectLst/>
              <a:latin typeface="Times New Roman" pitchFamily="18"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Times New Roman" pitchFamily="18" charset="0"/>
              <a:cs typeface="Arial" charset="0"/>
            </a:rPr>
            <a:t>- </a:t>
          </a:r>
          <a:r>
            <a:rPr kumimoji="0" lang="tr-TR" b="0" i="0" u="none" strike="noStrike" cap="none" normalizeH="0" baseline="0" dirty="0" smtClean="0">
              <a:ln>
                <a:noFill/>
              </a:ln>
              <a:solidFill>
                <a:srgbClr val="FFFF00"/>
              </a:solidFill>
              <a:effectLst/>
              <a:latin typeface="Times New Roman" pitchFamily="18" charset="0"/>
              <a:cs typeface="Arial" charset="0"/>
            </a:rPr>
            <a:t>GRUPSAL K.</a:t>
          </a:r>
          <a:endParaRPr kumimoji="0" lang="en-US" b="0" i="0" u="none" strike="noStrike" cap="none" normalizeH="0" baseline="0" dirty="0" smtClean="0">
            <a:ln>
              <a:noFill/>
            </a:ln>
            <a:solidFill>
              <a:srgbClr val="FFFF00"/>
            </a:solidFill>
            <a:effectLst/>
            <a:latin typeface="Times New Roman" pitchFamily="18" charset="0"/>
            <a:cs typeface="Arial" charset="0"/>
          </a:endParaRPr>
        </a:p>
      </dgm:t>
    </dgm:pt>
    <dgm:pt modelId="{AE112683-EBDC-4AFB-9019-D930967F79F3}" type="parTrans" cxnId="{77C52CF3-4265-44C8-BF8B-22E4D469AEFF}">
      <dgm:prSet/>
      <dgm:spPr/>
      <dgm:t>
        <a:bodyPr/>
        <a:lstStyle/>
        <a:p>
          <a:endParaRPr lang="tr-TR"/>
        </a:p>
      </dgm:t>
    </dgm:pt>
    <dgm:pt modelId="{5011663F-4785-495D-8725-FB60051B9859}" type="sibTrans" cxnId="{77C52CF3-4265-44C8-BF8B-22E4D469AEFF}">
      <dgm:prSet/>
      <dgm:spPr/>
      <dgm:t>
        <a:bodyPr/>
        <a:lstStyle/>
        <a:p>
          <a:endParaRPr lang="tr-TR"/>
        </a:p>
      </dgm:t>
    </dgm:pt>
    <dgm:pt modelId="{8625DCC3-0D21-4C28-BC21-3A82B03F5C49}">
      <dgm:prSet/>
      <dgm:spPr/>
      <dgm: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Times New Roman" pitchFamily="18" charset="0"/>
              <a:cs typeface="Arial" charset="0"/>
            </a:rPr>
            <a:t> </a:t>
          </a:r>
          <a:r>
            <a:rPr kumimoji="0" lang="tr-TR" b="0" i="0" u="none" strike="noStrike" cap="none" normalizeH="0" baseline="0" dirty="0" smtClean="0">
              <a:ln>
                <a:noFill/>
              </a:ln>
              <a:solidFill>
                <a:srgbClr val="FFFF00"/>
              </a:solidFill>
              <a:effectLst/>
              <a:latin typeface="Times New Roman" pitchFamily="18" charset="0"/>
              <a:cs typeface="Arial" charset="0"/>
            </a:rPr>
            <a:t>OBJEKTİF K.</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Times New Roman" pitchFamily="18" charset="0"/>
              <a:cs typeface="Arial" charset="0"/>
            </a:rPr>
            <a:t> </a:t>
          </a:r>
          <a:r>
            <a:rPr kumimoji="0" lang="tr-TR" b="0" i="0" u="none" strike="noStrike" cap="none" normalizeH="0" baseline="0" dirty="0" smtClean="0">
              <a:ln>
                <a:noFill/>
              </a:ln>
              <a:solidFill>
                <a:srgbClr val="FFFF00"/>
              </a:solidFill>
              <a:effectLst/>
              <a:latin typeface="Times New Roman" pitchFamily="18" charset="0"/>
              <a:cs typeface="Arial" charset="0"/>
            </a:rPr>
            <a:t>SÜBJEKTİF K.</a:t>
          </a:r>
          <a:endParaRPr kumimoji="0" lang="en-US" b="0" i="0" u="none" strike="noStrike" cap="none" normalizeH="0" baseline="0" dirty="0" smtClean="0">
            <a:ln>
              <a:noFill/>
            </a:ln>
            <a:solidFill>
              <a:srgbClr val="FFFF00"/>
            </a:solidFill>
            <a:effectLst/>
            <a:latin typeface="Times New Roman" pitchFamily="18" charset="0"/>
            <a:cs typeface="Arial" charset="0"/>
          </a:endParaRPr>
        </a:p>
      </dgm:t>
    </dgm:pt>
    <dgm:pt modelId="{84FFA9C5-20E1-4418-AF42-F4737EBBB698}" type="parTrans" cxnId="{1D2A3AB9-CB34-4665-8907-9F335671B0ED}">
      <dgm:prSet/>
      <dgm:spPr/>
      <dgm:t>
        <a:bodyPr/>
        <a:lstStyle/>
        <a:p>
          <a:endParaRPr lang="tr-TR"/>
        </a:p>
      </dgm:t>
    </dgm:pt>
    <dgm:pt modelId="{A0746C71-ABF3-4504-8317-8F4C703519FC}" type="sibTrans" cxnId="{1D2A3AB9-CB34-4665-8907-9F335671B0ED}">
      <dgm:prSet/>
      <dgm:spPr/>
      <dgm:t>
        <a:bodyPr/>
        <a:lstStyle/>
        <a:p>
          <a:endParaRPr lang="tr-TR"/>
        </a:p>
      </dgm:t>
    </dgm:pt>
    <dgm:pt modelId="{A1BA5AA4-7787-4284-A16F-1077D2919884}">
      <dgm:prSet/>
      <dgm:spPr/>
      <dgm: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Times New Roman" pitchFamily="18" charset="0"/>
              <a:cs typeface="Arial" charset="0"/>
            </a:rPr>
            <a:t> </a:t>
          </a:r>
          <a:r>
            <a:rPr kumimoji="0" lang="tr-TR" b="1" i="0" u="none" strike="noStrike" cap="none" normalizeH="0" baseline="0" dirty="0" smtClean="0">
              <a:ln>
                <a:noFill/>
              </a:ln>
              <a:solidFill>
                <a:srgbClr val="FFFF00"/>
              </a:solidFill>
              <a:effectLst/>
              <a:latin typeface="Times New Roman" pitchFamily="18" charset="0"/>
              <a:cs typeface="Arial" charset="0"/>
            </a:rPr>
            <a:t>ALT K.</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Times New Roman" pitchFamily="18" charset="0"/>
              <a:cs typeface="Arial" charset="0"/>
            </a:rPr>
            <a:t> </a:t>
          </a:r>
          <a:r>
            <a:rPr kumimoji="0" lang="tr-TR" b="1" i="0" u="none" strike="noStrike" cap="none" normalizeH="0" baseline="0" dirty="0" smtClean="0">
              <a:ln>
                <a:noFill/>
              </a:ln>
              <a:solidFill>
                <a:srgbClr val="FFFF00"/>
              </a:solidFill>
              <a:effectLst/>
              <a:latin typeface="Times New Roman" pitchFamily="18" charset="0"/>
              <a:cs typeface="Arial" charset="0"/>
            </a:rPr>
            <a:t>ÜST K.</a:t>
          </a:r>
        </a:p>
      </dgm:t>
    </dgm:pt>
    <dgm:pt modelId="{E61C89CA-44B5-4AF5-B9CF-39E2EB35EC5A}" type="parTrans" cxnId="{F8FE4ACC-F571-4F74-801B-7FE247BC0BFA}">
      <dgm:prSet/>
      <dgm:spPr/>
      <dgm:t>
        <a:bodyPr/>
        <a:lstStyle/>
        <a:p>
          <a:endParaRPr lang="tr-TR"/>
        </a:p>
      </dgm:t>
    </dgm:pt>
    <dgm:pt modelId="{011F12A1-D911-4D03-ACED-514EA7FBFC14}" type="sibTrans" cxnId="{F8FE4ACC-F571-4F74-801B-7FE247BC0BFA}">
      <dgm:prSet/>
      <dgm:spPr/>
      <dgm:t>
        <a:bodyPr/>
        <a:lstStyle/>
        <a:p>
          <a:endParaRPr lang="tr-TR"/>
        </a:p>
      </dgm:t>
    </dgm:pt>
    <dgm:pt modelId="{83AD4616-17E4-4483-861E-8A62A2F580EA}" type="pres">
      <dgm:prSet presAssocID="{A7D9A86F-9A74-4C98-8915-EA910E3104DA}" presName="hierChild1" presStyleCnt="0">
        <dgm:presLayoutVars>
          <dgm:orgChart val="1"/>
          <dgm:chPref val="1"/>
          <dgm:dir/>
          <dgm:animOne val="branch"/>
          <dgm:animLvl val="lvl"/>
          <dgm:resizeHandles/>
        </dgm:presLayoutVars>
      </dgm:prSet>
      <dgm:spPr/>
    </dgm:pt>
    <dgm:pt modelId="{075FDAEE-CDD0-42EC-BA3D-745E37D65292}" type="pres">
      <dgm:prSet presAssocID="{651A55FA-4D5B-4E98-9E7F-22A9652CFAD6}" presName="hierRoot1" presStyleCnt="0">
        <dgm:presLayoutVars>
          <dgm:hierBranch/>
        </dgm:presLayoutVars>
      </dgm:prSet>
      <dgm:spPr/>
    </dgm:pt>
    <dgm:pt modelId="{0D548F50-71A4-4021-8E27-BCFEF1F1A415}" type="pres">
      <dgm:prSet presAssocID="{651A55FA-4D5B-4E98-9E7F-22A9652CFAD6}" presName="rootComposite1" presStyleCnt="0"/>
      <dgm:spPr/>
    </dgm:pt>
    <dgm:pt modelId="{BD485C5A-1CB9-45BE-94B1-9DD1307AB611}" type="pres">
      <dgm:prSet presAssocID="{651A55FA-4D5B-4E98-9E7F-22A9652CFAD6}" presName="rootText1" presStyleLbl="node0" presStyleIdx="0" presStyleCnt="1" custScaleY="33779">
        <dgm:presLayoutVars>
          <dgm:chPref val="3"/>
        </dgm:presLayoutVars>
      </dgm:prSet>
      <dgm:spPr/>
      <dgm:t>
        <a:bodyPr/>
        <a:lstStyle/>
        <a:p>
          <a:endParaRPr lang="tr-TR"/>
        </a:p>
      </dgm:t>
    </dgm:pt>
    <dgm:pt modelId="{0C8D5A79-F9B9-42C7-A9B5-C8128A791D1F}" type="pres">
      <dgm:prSet presAssocID="{651A55FA-4D5B-4E98-9E7F-22A9652CFAD6}" presName="rootConnector1" presStyleLbl="node1" presStyleIdx="0" presStyleCnt="0"/>
      <dgm:spPr/>
      <dgm:t>
        <a:bodyPr/>
        <a:lstStyle/>
        <a:p>
          <a:endParaRPr lang="tr-TR"/>
        </a:p>
      </dgm:t>
    </dgm:pt>
    <dgm:pt modelId="{70609C80-0582-4722-A10D-EEEB42F1E508}" type="pres">
      <dgm:prSet presAssocID="{651A55FA-4D5B-4E98-9E7F-22A9652CFAD6}" presName="hierChild2" presStyleCnt="0"/>
      <dgm:spPr/>
    </dgm:pt>
    <dgm:pt modelId="{2E68BCE3-D00E-4FA4-A3B4-24590283D06F}" type="pres">
      <dgm:prSet presAssocID="{AE112683-EBDC-4AFB-9019-D930967F79F3}" presName="Name35" presStyleLbl="parChTrans1D2" presStyleIdx="0" presStyleCnt="3"/>
      <dgm:spPr/>
      <dgm:t>
        <a:bodyPr/>
        <a:lstStyle/>
        <a:p>
          <a:endParaRPr lang="tr-TR"/>
        </a:p>
      </dgm:t>
    </dgm:pt>
    <dgm:pt modelId="{13446D5F-D5EA-473A-B8D1-AE5501D10A51}" type="pres">
      <dgm:prSet presAssocID="{2EF30F2F-370A-4A97-992B-ABCBD8F9B980}" presName="hierRoot2" presStyleCnt="0">
        <dgm:presLayoutVars>
          <dgm:hierBranch/>
        </dgm:presLayoutVars>
      </dgm:prSet>
      <dgm:spPr/>
    </dgm:pt>
    <dgm:pt modelId="{7D6DD975-A0D1-48E2-B64C-C785A1FE3662}" type="pres">
      <dgm:prSet presAssocID="{2EF30F2F-370A-4A97-992B-ABCBD8F9B980}" presName="rootComposite" presStyleCnt="0"/>
      <dgm:spPr/>
    </dgm:pt>
    <dgm:pt modelId="{B45705AB-62DA-43BE-A4A0-47B66A822955}" type="pres">
      <dgm:prSet presAssocID="{2EF30F2F-370A-4A97-992B-ABCBD8F9B980}" presName="rootText" presStyleLbl="node2" presStyleIdx="0" presStyleCnt="3" custScaleY="51993">
        <dgm:presLayoutVars>
          <dgm:chPref val="3"/>
        </dgm:presLayoutVars>
      </dgm:prSet>
      <dgm:spPr/>
      <dgm:t>
        <a:bodyPr/>
        <a:lstStyle/>
        <a:p>
          <a:endParaRPr lang="tr-TR"/>
        </a:p>
      </dgm:t>
    </dgm:pt>
    <dgm:pt modelId="{EF76F98C-6CA8-4011-AAB0-360886E3B5EE}" type="pres">
      <dgm:prSet presAssocID="{2EF30F2F-370A-4A97-992B-ABCBD8F9B980}" presName="rootConnector" presStyleLbl="node2" presStyleIdx="0" presStyleCnt="3"/>
      <dgm:spPr/>
      <dgm:t>
        <a:bodyPr/>
        <a:lstStyle/>
        <a:p>
          <a:endParaRPr lang="tr-TR"/>
        </a:p>
      </dgm:t>
    </dgm:pt>
    <dgm:pt modelId="{800498B7-5614-4ABA-97FC-3FBE86A7D6AD}" type="pres">
      <dgm:prSet presAssocID="{2EF30F2F-370A-4A97-992B-ABCBD8F9B980}" presName="hierChild4" presStyleCnt="0"/>
      <dgm:spPr/>
    </dgm:pt>
    <dgm:pt modelId="{2BE343D9-D35C-474A-B208-CB86ABF83479}" type="pres">
      <dgm:prSet presAssocID="{2EF30F2F-370A-4A97-992B-ABCBD8F9B980}" presName="hierChild5" presStyleCnt="0"/>
      <dgm:spPr/>
    </dgm:pt>
    <dgm:pt modelId="{BB0A9E67-84D8-40DC-AA6E-F3058AB143FF}" type="pres">
      <dgm:prSet presAssocID="{84FFA9C5-20E1-4418-AF42-F4737EBBB698}" presName="Name35" presStyleLbl="parChTrans1D2" presStyleIdx="1" presStyleCnt="3"/>
      <dgm:spPr/>
      <dgm:t>
        <a:bodyPr/>
        <a:lstStyle/>
        <a:p>
          <a:endParaRPr lang="tr-TR"/>
        </a:p>
      </dgm:t>
    </dgm:pt>
    <dgm:pt modelId="{83190C8E-DF31-4843-B2CD-B59C2E3A26E8}" type="pres">
      <dgm:prSet presAssocID="{8625DCC3-0D21-4C28-BC21-3A82B03F5C49}" presName="hierRoot2" presStyleCnt="0">
        <dgm:presLayoutVars>
          <dgm:hierBranch/>
        </dgm:presLayoutVars>
      </dgm:prSet>
      <dgm:spPr/>
    </dgm:pt>
    <dgm:pt modelId="{052F8724-7081-4396-80F2-08DBC410B730}" type="pres">
      <dgm:prSet presAssocID="{8625DCC3-0D21-4C28-BC21-3A82B03F5C49}" presName="rootComposite" presStyleCnt="0"/>
      <dgm:spPr/>
    </dgm:pt>
    <dgm:pt modelId="{3C432C21-DA9E-40CA-8B50-90F219C97DEB}" type="pres">
      <dgm:prSet presAssocID="{8625DCC3-0D21-4C28-BC21-3A82B03F5C49}" presName="rootText" presStyleLbl="node2" presStyleIdx="1" presStyleCnt="3" custScaleY="48481" custLinFactNeighborX="1993" custLinFactNeighborY="109">
        <dgm:presLayoutVars>
          <dgm:chPref val="3"/>
        </dgm:presLayoutVars>
      </dgm:prSet>
      <dgm:spPr/>
      <dgm:t>
        <a:bodyPr/>
        <a:lstStyle/>
        <a:p>
          <a:endParaRPr lang="tr-TR"/>
        </a:p>
      </dgm:t>
    </dgm:pt>
    <dgm:pt modelId="{BE6E8D70-AD15-4A2B-86B0-3648FC4A8796}" type="pres">
      <dgm:prSet presAssocID="{8625DCC3-0D21-4C28-BC21-3A82B03F5C49}" presName="rootConnector" presStyleLbl="node2" presStyleIdx="1" presStyleCnt="3"/>
      <dgm:spPr/>
      <dgm:t>
        <a:bodyPr/>
        <a:lstStyle/>
        <a:p>
          <a:endParaRPr lang="tr-TR"/>
        </a:p>
      </dgm:t>
    </dgm:pt>
    <dgm:pt modelId="{DCD45859-3628-4E8D-B2B5-572E90193DE8}" type="pres">
      <dgm:prSet presAssocID="{8625DCC3-0D21-4C28-BC21-3A82B03F5C49}" presName="hierChild4" presStyleCnt="0"/>
      <dgm:spPr/>
    </dgm:pt>
    <dgm:pt modelId="{C4DED34F-02E9-437E-8386-DC89A675A71E}" type="pres">
      <dgm:prSet presAssocID="{8625DCC3-0D21-4C28-BC21-3A82B03F5C49}" presName="hierChild5" presStyleCnt="0"/>
      <dgm:spPr/>
    </dgm:pt>
    <dgm:pt modelId="{8302061A-4B7A-4882-8489-61310ED561DE}" type="pres">
      <dgm:prSet presAssocID="{E61C89CA-44B5-4AF5-B9CF-39E2EB35EC5A}" presName="Name35" presStyleLbl="parChTrans1D2" presStyleIdx="2" presStyleCnt="3"/>
      <dgm:spPr/>
      <dgm:t>
        <a:bodyPr/>
        <a:lstStyle/>
        <a:p>
          <a:endParaRPr lang="tr-TR"/>
        </a:p>
      </dgm:t>
    </dgm:pt>
    <dgm:pt modelId="{9BBA8322-A921-40D2-9BEB-1F2B2F18899E}" type="pres">
      <dgm:prSet presAssocID="{A1BA5AA4-7787-4284-A16F-1077D2919884}" presName="hierRoot2" presStyleCnt="0">
        <dgm:presLayoutVars>
          <dgm:hierBranch/>
        </dgm:presLayoutVars>
      </dgm:prSet>
      <dgm:spPr/>
    </dgm:pt>
    <dgm:pt modelId="{25CFF41C-6A91-4B87-91B3-AD10F6A97248}" type="pres">
      <dgm:prSet presAssocID="{A1BA5AA4-7787-4284-A16F-1077D2919884}" presName="rootComposite" presStyleCnt="0"/>
      <dgm:spPr/>
    </dgm:pt>
    <dgm:pt modelId="{1E17FB1F-BE4E-4576-92FD-F675E94E1960}" type="pres">
      <dgm:prSet presAssocID="{A1BA5AA4-7787-4284-A16F-1077D2919884}" presName="rootText" presStyleLbl="node2" presStyleIdx="2" presStyleCnt="3" custScaleY="48481">
        <dgm:presLayoutVars>
          <dgm:chPref val="3"/>
        </dgm:presLayoutVars>
      </dgm:prSet>
      <dgm:spPr/>
      <dgm:t>
        <a:bodyPr/>
        <a:lstStyle/>
        <a:p>
          <a:endParaRPr lang="tr-TR"/>
        </a:p>
      </dgm:t>
    </dgm:pt>
    <dgm:pt modelId="{F0ECD3A3-CD0F-4A5F-A49D-262D9881893A}" type="pres">
      <dgm:prSet presAssocID="{A1BA5AA4-7787-4284-A16F-1077D2919884}" presName="rootConnector" presStyleLbl="node2" presStyleIdx="2" presStyleCnt="3"/>
      <dgm:spPr/>
      <dgm:t>
        <a:bodyPr/>
        <a:lstStyle/>
        <a:p>
          <a:endParaRPr lang="tr-TR"/>
        </a:p>
      </dgm:t>
    </dgm:pt>
    <dgm:pt modelId="{AE92CDC9-8138-47E4-B880-D80E4AC03DF4}" type="pres">
      <dgm:prSet presAssocID="{A1BA5AA4-7787-4284-A16F-1077D2919884}" presName="hierChild4" presStyleCnt="0"/>
      <dgm:spPr/>
    </dgm:pt>
    <dgm:pt modelId="{870E6BE4-6167-46C8-A63C-7849F77990CF}" type="pres">
      <dgm:prSet presAssocID="{A1BA5AA4-7787-4284-A16F-1077D2919884}" presName="hierChild5" presStyleCnt="0"/>
      <dgm:spPr/>
    </dgm:pt>
    <dgm:pt modelId="{7BA1B590-6365-480A-9DCD-EF70DDEBACF3}" type="pres">
      <dgm:prSet presAssocID="{651A55FA-4D5B-4E98-9E7F-22A9652CFAD6}" presName="hierChild3" presStyleCnt="0"/>
      <dgm:spPr/>
    </dgm:pt>
  </dgm:ptLst>
  <dgm:cxnLst>
    <dgm:cxn modelId="{FCF79832-E942-431B-85E6-A1036E0DA52F}" type="presOf" srcId="{E61C89CA-44B5-4AF5-B9CF-39E2EB35EC5A}" destId="{8302061A-4B7A-4882-8489-61310ED561DE}" srcOrd="0" destOrd="0" presId="urn:microsoft.com/office/officeart/2005/8/layout/orgChart1"/>
    <dgm:cxn modelId="{5BA6906B-2812-4DA0-B37A-6BBEE845FC4D}" type="presOf" srcId="{8625DCC3-0D21-4C28-BC21-3A82B03F5C49}" destId="{BE6E8D70-AD15-4A2B-86B0-3648FC4A8796}" srcOrd="1" destOrd="0" presId="urn:microsoft.com/office/officeart/2005/8/layout/orgChart1"/>
    <dgm:cxn modelId="{95AF5DE4-51DC-4024-93CD-1DEABF28E34D}" type="presOf" srcId="{2EF30F2F-370A-4A97-992B-ABCBD8F9B980}" destId="{EF76F98C-6CA8-4011-AAB0-360886E3B5EE}" srcOrd="1" destOrd="0" presId="urn:microsoft.com/office/officeart/2005/8/layout/orgChart1"/>
    <dgm:cxn modelId="{F8FE4ACC-F571-4F74-801B-7FE247BC0BFA}" srcId="{651A55FA-4D5B-4E98-9E7F-22A9652CFAD6}" destId="{A1BA5AA4-7787-4284-A16F-1077D2919884}" srcOrd="2" destOrd="0" parTransId="{E61C89CA-44B5-4AF5-B9CF-39E2EB35EC5A}" sibTransId="{011F12A1-D911-4D03-ACED-514EA7FBFC14}"/>
    <dgm:cxn modelId="{1D2A3AB9-CB34-4665-8907-9F335671B0ED}" srcId="{651A55FA-4D5B-4E98-9E7F-22A9652CFAD6}" destId="{8625DCC3-0D21-4C28-BC21-3A82B03F5C49}" srcOrd="1" destOrd="0" parTransId="{84FFA9C5-20E1-4418-AF42-F4737EBBB698}" sibTransId="{A0746C71-ABF3-4504-8317-8F4C703519FC}"/>
    <dgm:cxn modelId="{B08BECAD-8AE8-46DB-9098-301AAEC357E1}" type="presOf" srcId="{2EF30F2F-370A-4A97-992B-ABCBD8F9B980}" destId="{B45705AB-62DA-43BE-A4A0-47B66A822955}" srcOrd="0" destOrd="0" presId="urn:microsoft.com/office/officeart/2005/8/layout/orgChart1"/>
    <dgm:cxn modelId="{71C96F80-324C-4C84-A0AA-8BA3D80ABAE0}" type="presOf" srcId="{651A55FA-4D5B-4E98-9E7F-22A9652CFAD6}" destId="{BD485C5A-1CB9-45BE-94B1-9DD1307AB611}" srcOrd="0" destOrd="0" presId="urn:microsoft.com/office/officeart/2005/8/layout/orgChart1"/>
    <dgm:cxn modelId="{F46AA702-F70B-40A1-9354-D64FF9228519}" type="presOf" srcId="{AE112683-EBDC-4AFB-9019-D930967F79F3}" destId="{2E68BCE3-D00E-4FA4-A3B4-24590283D06F}" srcOrd="0" destOrd="0" presId="urn:microsoft.com/office/officeart/2005/8/layout/orgChart1"/>
    <dgm:cxn modelId="{77C52CF3-4265-44C8-BF8B-22E4D469AEFF}" srcId="{651A55FA-4D5B-4E98-9E7F-22A9652CFAD6}" destId="{2EF30F2F-370A-4A97-992B-ABCBD8F9B980}" srcOrd="0" destOrd="0" parTransId="{AE112683-EBDC-4AFB-9019-D930967F79F3}" sibTransId="{5011663F-4785-495D-8725-FB60051B9859}"/>
    <dgm:cxn modelId="{CB584F65-EEA5-439C-A5A2-8148A6EA2356}" type="presOf" srcId="{84FFA9C5-20E1-4418-AF42-F4737EBBB698}" destId="{BB0A9E67-84D8-40DC-AA6E-F3058AB143FF}" srcOrd="0" destOrd="0" presId="urn:microsoft.com/office/officeart/2005/8/layout/orgChart1"/>
    <dgm:cxn modelId="{96DB7ED6-D8B7-4579-9179-6313B87631E7}" type="presOf" srcId="{8625DCC3-0D21-4C28-BC21-3A82B03F5C49}" destId="{3C432C21-DA9E-40CA-8B50-90F219C97DEB}" srcOrd="0" destOrd="0" presId="urn:microsoft.com/office/officeart/2005/8/layout/orgChart1"/>
    <dgm:cxn modelId="{BBC45409-8521-408E-B8D8-AC6881E70EE6}" type="presOf" srcId="{651A55FA-4D5B-4E98-9E7F-22A9652CFAD6}" destId="{0C8D5A79-F9B9-42C7-A9B5-C8128A791D1F}" srcOrd="1" destOrd="0" presId="urn:microsoft.com/office/officeart/2005/8/layout/orgChart1"/>
    <dgm:cxn modelId="{3FEBF9AF-9359-47D0-9B68-A88CDD2E8979}" srcId="{A7D9A86F-9A74-4C98-8915-EA910E3104DA}" destId="{651A55FA-4D5B-4E98-9E7F-22A9652CFAD6}" srcOrd="0" destOrd="0" parTransId="{7F6854CA-8C62-4635-8EA4-E08E8A89A1BA}" sibTransId="{1432BDAA-1B2F-4BA5-9E00-A553537DFDE8}"/>
    <dgm:cxn modelId="{0A258DAF-C2E9-493D-9E60-736D91ED692D}" type="presOf" srcId="{A7D9A86F-9A74-4C98-8915-EA910E3104DA}" destId="{83AD4616-17E4-4483-861E-8A62A2F580EA}" srcOrd="0" destOrd="0" presId="urn:microsoft.com/office/officeart/2005/8/layout/orgChart1"/>
    <dgm:cxn modelId="{58D53392-9E00-468C-A0F8-1EBF0BC18ABA}" type="presOf" srcId="{A1BA5AA4-7787-4284-A16F-1077D2919884}" destId="{1E17FB1F-BE4E-4576-92FD-F675E94E1960}" srcOrd="0" destOrd="0" presId="urn:microsoft.com/office/officeart/2005/8/layout/orgChart1"/>
    <dgm:cxn modelId="{C1998CFF-35E1-43F4-A9EB-5C6CE72D93AE}" type="presOf" srcId="{A1BA5AA4-7787-4284-A16F-1077D2919884}" destId="{F0ECD3A3-CD0F-4A5F-A49D-262D9881893A}" srcOrd="1" destOrd="0" presId="urn:microsoft.com/office/officeart/2005/8/layout/orgChart1"/>
    <dgm:cxn modelId="{029CBCA6-0310-4C8F-9289-A45AE9CF9820}" type="presParOf" srcId="{83AD4616-17E4-4483-861E-8A62A2F580EA}" destId="{075FDAEE-CDD0-42EC-BA3D-745E37D65292}" srcOrd="0" destOrd="0" presId="urn:microsoft.com/office/officeart/2005/8/layout/orgChart1"/>
    <dgm:cxn modelId="{636609B5-A9EE-4252-8A83-251E7D099C83}" type="presParOf" srcId="{075FDAEE-CDD0-42EC-BA3D-745E37D65292}" destId="{0D548F50-71A4-4021-8E27-BCFEF1F1A415}" srcOrd="0" destOrd="0" presId="urn:microsoft.com/office/officeart/2005/8/layout/orgChart1"/>
    <dgm:cxn modelId="{229F86FF-D3F5-4C82-8E6B-508819D73A7B}" type="presParOf" srcId="{0D548F50-71A4-4021-8E27-BCFEF1F1A415}" destId="{BD485C5A-1CB9-45BE-94B1-9DD1307AB611}" srcOrd="0" destOrd="0" presId="urn:microsoft.com/office/officeart/2005/8/layout/orgChart1"/>
    <dgm:cxn modelId="{4E2950AC-E0CF-4197-AA1F-D1CF97E4FAC2}" type="presParOf" srcId="{0D548F50-71A4-4021-8E27-BCFEF1F1A415}" destId="{0C8D5A79-F9B9-42C7-A9B5-C8128A791D1F}" srcOrd="1" destOrd="0" presId="urn:microsoft.com/office/officeart/2005/8/layout/orgChart1"/>
    <dgm:cxn modelId="{307DE8A3-65A4-400B-8B11-FC8F061E13B1}" type="presParOf" srcId="{075FDAEE-CDD0-42EC-BA3D-745E37D65292}" destId="{70609C80-0582-4722-A10D-EEEB42F1E508}" srcOrd="1" destOrd="0" presId="urn:microsoft.com/office/officeart/2005/8/layout/orgChart1"/>
    <dgm:cxn modelId="{1FC6C2B2-1AF9-4734-9243-DEF94C392170}" type="presParOf" srcId="{70609C80-0582-4722-A10D-EEEB42F1E508}" destId="{2E68BCE3-D00E-4FA4-A3B4-24590283D06F}" srcOrd="0" destOrd="0" presId="urn:microsoft.com/office/officeart/2005/8/layout/orgChart1"/>
    <dgm:cxn modelId="{33987E54-6AF9-4FAC-8E66-96403C77E098}" type="presParOf" srcId="{70609C80-0582-4722-A10D-EEEB42F1E508}" destId="{13446D5F-D5EA-473A-B8D1-AE5501D10A51}" srcOrd="1" destOrd="0" presId="urn:microsoft.com/office/officeart/2005/8/layout/orgChart1"/>
    <dgm:cxn modelId="{7B926E43-4C5E-431E-84B5-E430630CC3AA}" type="presParOf" srcId="{13446D5F-D5EA-473A-B8D1-AE5501D10A51}" destId="{7D6DD975-A0D1-48E2-B64C-C785A1FE3662}" srcOrd="0" destOrd="0" presId="urn:microsoft.com/office/officeart/2005/8/layout/orgChart1"/>
    <dgm:cxn modelId="{B605B982-C604-4CF8-995F-67CDFD8B495A}" type="presParOf" srcId="{7D6DD975-A0D1-48E2-B64C-C785A1FE3662}" destId="{B45705AB-62DA-43BE-A4A0-47B66A822955}" srcOrd="0" destOrd="0" presId="urn:microsoft.com/office/officeart/2005/8/layout/orgChart1"/>
    <dgm:cxn modelId="{DFA1F737-FD21-4D2A-801D-07D26FBD9CE5}" type="presParOf" srcId="{7D6DD975-A0D1-48E2-B64C-C785A1FE3662}" destId="{EF76F98C-6CA8-4011-AAB0-360886E3B5EE}" srcOrd="1" destOrd="0" presId="urn:microsoft.com/office/officeart/2005/8/layout/orgChart1"/>
    <dgm:cxn modelId="{CB3EBA02-3037-4E76-A13E-5A0C934CCBD8}" type="presParOf" srcId="{13446D5F-D5EA-473A-B8D1-AE5501D10A51}" destId="{800498B7-5614-4ABA-97FC-3FBE86A7D6AD}" srcOrd="1" destOrd="0" presId="urn:microsoft.com/office/officeart/2005/8/layout/orgChart1"/>
    <dgm:cxn modelId="{3CB2C8C0-6B5C-43BC-89DF-331880FF3099}" type="presParOf" srcId="{13446D5F-D5EA-473A-B8D1-AE5501D10A51}" destId="{2BE343D9-D35C-474A-B208-CB86ABF83479}" srcOrd="2" destOrd="0" presId="urn:microsoft.com/office/officeart/2005/8/layout/orgChart1"/>
    <dgm:cxn modelId="{0E30AB47-0F06-4AF4-91ED-A38507B33691}" type="presParOf" srcId="{70609C80-0582-4722-A10D-EEEB42F1E508}" destId="{BB0A9E67-84D8-40DC-AA6E-F3058AB143FF}" srcOrd="2" destOrd="0" presId="urn:microsoft.com/office/officeart/2005/8/layout/orgChart1"/>
    <dgm:cxn modelId="{7728C75C-CE38-47E4-8C8E-E439547A2E52}" type="presParOf" srcId="{70609C80-0582-4722-A10D-EEEB42F1E508}" destId="{83190C8E-DF31-4843-B2CD-B59C2E3A26E8}" srcOrd="3" destOrd="0" presId="urn:microsoft.com/office/officeart/2005/8/layout/orgChart1"/>
    <dgm:cxn modelId="{CCF2BA99-D3C9-4CAF-9686-C5E2F6E216DE}" type="presParOf" srcId="{83190C8E-DF31-4843-B2CD-B59C2E3A26E8}" destId="{052F8724-7081-4396-80F2-08DBC410B730}" srcOrd="0" destOrd="0" presId="urn:microsoft.com/office/officeart/2005/8/layout/orgChart1"/>
    <dgm:cxn modelId="{7D4B9DEE-8687-4820-9C8A-75E4DD77BB86}" type="presParOf" srcId="{052F8724-7081-4396-80F2-08DBC410B730}" destId="{3C432C21-DA9E-40CA-8B50-90F219C97DEB}" srcOrd="0" destOrd="0" presId="urn:microsoft.com/office/officeart/2005/8/layout/orgChart1"/>
    <dgm:cxn modelId="{1876C159-C1FA-4D6D-B0F1-85E2BB33C091}" type="presParOf" srcId="{052F8724-7081-4396-80F2-08DBC410B730}" destId="{BE6E8D70-AD15-4A2B-86B0-3648FC4A8796}" srcOrd="1" destOrd="0" presId="urn:microsoft.com/office/officeart/2005/8/layout/orgChart1"/>
    <dgm:cxn modelId="{5DFAA5C1-DAE9-401F-B4F2-C63147BBE23E}" type="presParOf" srcId="{83190C8E-DF31-4843-B2CD-B59C2E3A26E8}" destId="{DCD45859-3628-4E8D-B2B5-572E90193DE8}" srcOrd="1" destOrd="0" presId="urn:microsoft.com/office/officeart/2005/8/layout/orgChart1"/>
    <dgm:cxn modelId="{96873137-D275-4310-B87F-2751A73C2AE3}" type="presParOf" srcId="{83190C8E-DF31-4843-B2CD-B59C2E3A26E8}" destId="{C4DED34F-02E9-437E-8386-DC89A675A71E}" srcOrd="2" destOrd="0" presId="urn:microsoft.com/office/officeart/2005/8/layout/orgChart1"/>
    <dgm:cxn modelId="{B2C09336-EFCD-499A-A518-F8F56A24642D}" type="presParOf" srcId="{70609C80-0582-4722-A10D-EEEB42F1E508}" destId="{8302061A-4B7A-4882-8489-61310ED561DE}" srcOrd="4" destOrd="0" presId="urn:microsoft.com/office/officeart/2005/8/layout/orgChart1"/>
    <dgm:cxn modelId="{99F42347-7843-4A5A-9DEE-0ABFFE668BC7}" type="presParOf" srcId="{70609C80-0582-4722-A10D-EEEB42F1E508}" destId="{9BBA8322-A921-40D2-9BEB-1F2B2F18899E}" srcOrd="5" destOrd="0" presId="urn:microsoft.com/office/officeart/2005/8/layout/orgChart1"/>
    <dgm:cxn modelId="{B0B2A90F-0FDE-4FBF-BBDD-FC552189B12E}" type="presParOf" srcId="{9BBA8322-A921-40D2-9BEB-1F2B2F18899E}" destId="{25CFF41C-6A91-4B87-91B3-AD10F6A97248}" srcOrd="0" destOrd="0" presId="urn:microsoft.com/office/officeart/2005/8/layout/orgChart1"/>
    <dgm:cxn modelId="{82D11EA5-D263-4705-BCE5-8054C4F3BE43}" type="presParOf" srcId="{25CFF41C-6A91-4B87-91B3-AD10F6A97248}" destId="{1E17FB1F-BE4E-4576-92FD-F675E94E1960}" srcOrd="0" destOrd="0" presId="urn:microsoft.com/office/officeart/2005/8/layout/orgChart1"/>
    <dgm:cxn modelId="{1FFB6CFF-E92C-48F3-9578-CCEB7DA0EBE2}" type="presParOf" srcId="{25CFF41C-6A91-4B87-91B3-AD10F6A97248}" destId="{F0ECD3A3-CD0F-4A5F-A49D-262D9881893A}" srcOrd="1" destOrd="0" presId="urn:microsoft.com/office/officeart/2005/8/layout/orgChart1"/>
    <dgm:cxn modelId="{9D2EE20B-A696-4AFE-84E0-8C4240A9814A}" type="presParOf" srcId="{9BBA8322-A921-40D2-9BEB-1F2B2F18899E}" destId="{AE92CDC9-8138-47E4-B880-D80E4AC03DF4}" srcOrd="1" destOrd="0" presId="urn:microsoft.com/office/officeart/2005/8/layout/orgChart1"/>
    <dgm:cxn modelId="{B8E97797-F1AF-42C4-8ED2-2316732EC2CE}" type="presParOf" srcId="{9BBA8322-A921-40D2-9BEB-1F2B2F18899E}" destId="{870E6BE4-6167-46C8-A63C-7849F77990CF}" srcOrd="2" destOrd="0" presId="urn:microsoft.com/office/officeart/2005/8/layout/orgChart1"/>
    <dgm:cxn modelId="{68D09131-8C1A-4222-A06F-591994A6AFEB}" type="presParOf" srcId="{075FDAEE-CDD0-42EC-BA3D-745E37D65292}" destId="{7BA1B590-6365-480A-9DCD-EF70DDEBACF3}" srcOrd="2" destOrd="0" presId="urn:microsoft.com/office/officeart/2005/8/layout/orgChar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63FD23-7D93-4778-AC26-BB5535EE4E52}" type="doc">
      <dgm:prSet loTypeId="urn:microsoft.com/office/officeart/2005/8/layout/orgChart1" loCatId="hierarchy" qsTypeId="urn:microsoft.com/office/officeart/2005/8/quickstyle/simple1" qsCatId="simple" csTypeId="urn:microsoft.com/office/officeart/2005/8/colors/accent1_2" csCatId="accent1" phldr="1"/>
      <dgm:spPr/>
    </dgm:pt>
    <dgm:pt modelId="{8A95F4B0-8869-4308-ADFB-BB83AE6AA41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rgbClr val="FFFF00"/>
              </a:solidFill>
              <a:effectLst/>
              <a:latin typeface="Times New Roman" pitchFamily="18" charset="0"/>
              <a:cs typeface="Arial" charset="0"/>
            </a:rPr>
            <a:t>Osmanlı’da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rgbClr val="FFFF00"/>
              </a:solidFill>
              <a:effectLst/>
              <a:latin typeface="Times New Roman" pitchFamily="18" charset="0"/>
              <a:cs typeface="Arial" charset="0"/>
            </a:rPr>
            <a:t>Millet Sistemi</a:t>
          </a:r>
          <a:endParaRPr kumimoji="0" lang="en-US" b="1" i="0" u="none" strike="noStrike" cap="none" normalizeH="0" baseline="0" dirty="0" smtClean="0">
            <a:ln>
              <a:noFill/>
            </a:ln>
            <a:solidFill>
              <a:srgbClr val="FFFF00"/>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rgbClr val="FFFF00"/>
              </a:solidFill>
              <a:effectLst/>
              <a:latin typeface="Times New Roman" pitchFamily="18" charset="0"/>
              <a:cs typeface="Arial" charset="0"/>
            </a:rPr>
            <a:t>(1454-1839)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Arial" charset="0"/>
          </a:endParaRPr>
        </a:p>
      </dgm:t>
    </dgm:pt>
    <dgm:pt modelId="{7BDC003B-33B8-49DE-9BCA-93BAF96DB88E}" type="parTrans" cxnId="{00778CCE-F9EE-463A-BB94-5D98F9521B3A}">
      <dgm:prSet/>
      <dgm:spPr/>
      <dgm:t>
        <a:bodyPr/>
        <a:lstStyle/>
        <a:p>
          <a:endParaRPr lang="tr-TR"/>
        </a:p>
      </dgm:t>
    </dgm:pt>
    <dgm:pt modelId="{59B31BF2-C401-4295-B7F2-757C49671A45}" type="sibTrans" cxnId="{00778CCE-F9EE-463A-BB94-5D98F9521B3A}">
      <dgm:prSet/>
      <dgm:spPr/>
      <dgm:t>
        <a:bodyPr/>
        <a:lstStyle/>
        <a:p>
          <a:endParaRPr lang="tr-TR"/>
        </a:p>
      </dgm:t>
    </dgm:pt>
    <dgm:pt modelId="{96E21719-1B91-4B4B-9CC2-91C1B4D371C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rgbClr val="FFFF00"/>
              </a:solidFill>
              <a:effectLst/>
              <a:latin typeface="Times New Roman" pitchFamily="18" charset="0"/>
              <a:cs typeface="Arial" charset="0"/>
            </a:rPr>
            <a:t>“</a:t>
          </a:r>
          <a:r>
            <a:rPr kumimoji="0" lang="tr-TR" b="1" i="0" u="none" strike="noStrike" cap="none" normalizeH="0" baseline="0" dirty="0" smtClean="0">
              <a:ln>
                <a:noFill/>
              </a:ln>
              <a:solidFill>
                <a:srgbClr val="FFFF00"/>
              </a:solidFill>
              <a:effectLst/>
              <a:latin typeface="Times New Roman" pitchFamily="18" charset="0"/>
              <a:cs typeface="Arial" charset="0"/>
            </a:rPr>
            <a:t>Millet-i Hakime</a:t>
          </a:r>
          <a:r>
            <a:rPr kumimoji="0" lang="tr-TR" b="0" i="0" u="none" strike="noStrike" cap="none" normalizeH="0" baseline="0" dirty="0" smtClean="0">
              <a:ln>
                <a:noFill/>
              </a:ln>
              <a:solidFill>
                <a:srgbClr val="FFFF00"/>
              </a:solidFill>
              <a:effectLst/>
              <a:latin typeface="Times New Roman" pitchFamily="18"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rgbClr val="FFFF00"/>
              </a:solidFill>
              <a:effectLst/>
              <a:latin typeface="Times New Roman" pitchFamily="18"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rgbClr val="FFFF00"/>
              </a:solidFill>
              <a:effectLst/>
              <a:latin typeface="Times New Roman" pitchFamily="18" charset="0"/>
              <a:cs typeface="Arial" charset="0"/>
            </a:rPr>
            <a:t>(tüm Müslümanlar,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rgbClr val="FFFF00"/>
              </a:solidFill>
              <a:effectLst/>
              <a:latin typeface="Times New Roman" pitchFamily="18" charset="0"/>
              <a:cs typeface="Arial" charset="0"/>
            </a:rPr>
            <a:t>Romanlar hariç)</a:t>
          </a:r>
          <a:endParaRPr kumimoji="0" lang="en-US" b="0" i="0" u="none" strike="noStrike" cap="none" normalizeH="0" baseline="0" dirty="0" smtClean="0">
            <a:ln>
              <a:noFill/>
            </a:ln>
            <a:solidFill>
              <a:srgbClr val="FFFF00"/>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Arial" charset="0"/>
          </a:endParaRPr>
        </a:p>
      </dgm:t>
    </dgm:pt>
    <dgm:pt modelId="{8022FDC7-8937-4651-A0A0-EE3ECA1B02CA}" type="parTrans" cxnId="{C4B9BA27-1EE7-4F9A-906C-B721C40692A8}">
      <dgm:prSet/>
      <dgm:spPr/>
      <dgm:t>
        <a:bodyPr/>
        <a:lstStyle/>
        <a:p>
          <a:endParaRPr lang="tr-TR"/>
        </a:p>
      </dgm:t>
    </dgm:pt>
    <dgm:pt modelId="{4012CD7D-254C-4883-82FF-168D9E204382}" type="sibTrans" cxnId="{C4B9BA27-1EE7-4F9A-906C-B721C40692A8}">
      <dgm:prSet/>
      <dgm:spPr/>
      <dgm:t>
        <a:bodyPr/>
        <a:lstStyle/>
        <a:p>
          <a:endParaRPr lang="tr-TR"/>
        </a:p>
      </dgm:t>
    </dgm:pt>
    <dgm:pt modelId="{F38435BB-B7D8-4EF5-B162-15D93529B37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FF00"/>
              </a:solidFill>
              <a:effectLst/>
              <a:latin typeface="Times New Roman" pitchFamily="18" charset="0"/>
              <a:cs typeface="Arial" charset="0"/>
            </a:rPr>
            <a:t>“</a:t>
          </a:r>
          <a:r>
            <a:rPr kumimoji="0" lang="en-US" b="1" i="0" u="none" strike="noStrike" cap="none" normalizeH="0" baseline="0" dirty="0" smtClean="0">
              <a:ln>
                <a:noFill/>
              </a:ln>
              <a:solidFill>
                <a:srgbClr val="FFFF00"/>
              </a:solidFill>
              <a:effectLst/>
              <a:latin typeface="Times New Roman" pitchFamily="18" charset="0"/>
              <a:cs typeface="Arial" charset="0"/>
            </a:rPr>
            <a:t>Millet-i </a:t>
          </a:r>
          <a:r>
            <a:rPr kumimoji="0" lang="en-US" b="1" i="0" u="none" strike="noStrike" cap="none" normalizeH="0" baseline="0" dirty="0" err="1" smtClean="0">
              <a:ln>
                <a:noFill/>
              </a:ln>
              <a:solidFill>
                <a:srgbClr val="FFFF00"/>
              </a:solidFill>
              <a:effectLst/>
              <a:latin typeface="Times New Roman" pitchFamily="18" charset="0"/>
              <a:cs typeface="Arial" charset="0"/>
            </a:rPr>
            <a:t>Mahk</a:t>
          </a:r>
          <a:r>
            <a:rPr kumimoji="0" lang="tr-TR" b="1" i="0" u="none" strike="noStrike" cap="none" normalizeH="0" baseline="0" dirty="0" smtClean="0">
              <a:ln>
                <a:noFill/>
              </a:ln>
              <a:solidFill>
                <a:srgbClr val="FFFF00"/>
              </a:solidFill>
              <a:effectLst/>
              <a:latin typeface="Times New Roman" pitchFamily="18" charset="0"/>
              <a:cs typeface="Arial" charset="0"/>
            </a:rPr>
            <a:t>û</a:t>
          </a:r>
          <a:r>
            <a:rPr kumimoji="0" lang="en-US" b="1" i="0" u="none" strike="noStrike" cap="none" normalizeH="0" baseline="0" dirty="0" smtClean="0">
              <a:ln>
                <a:noFill/>
              </a:ln>
              <a:solidFill>
                <a:srgbClr val="FFFF00"/>
              </a:solidFill>
              <a:effectLst/>
              <a:latin typeface="Times New Roman" pitchFamily="18" charset="0"/>
              <a:cs typeface="Arial" charset="0"/>
            </a:rPr>
            <a:t>me</a:t>
          </a:r>
          <a:r>
            <a:rPr kumimoji="0" lang="en-US" b="0" i="0" u="none" strike="noStrike" cap="none" normalizeH="0" baseline="0" dirty="0" smtClean="0">
              <a:ln>
                <a:noFill/>
              </a:ln>
              <a:solidFill>
                <a:srgbClr val="FFFF00"/>
              </a:solidFill>
              <a:effectLst/>
              <a:latin typeface="Times New Roman" pitchFamily="18" charset="0"/>
              <a:cs typeface="Arial" charset="0"/>
            </a:rPr>
            <a:t>”</a:t>
          </a:r>
          <a:endParaRPr kumimoji="0" lang="tr-TR" b="0" i="0" u="none" strike="noStrike" cap="none" normalizeH="0" baseline="0" dirty="0" smtClean="0">
            <a:ln>
              <a:noFill/>
            </a:ln>
            <a:solidFill>
              <a:srgbClr val="FFFF00"/>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rgbClr val="FFFF00"/>
              </a:solidFill>
              <a:effectLst/>
              <a:latin typeface="Times New Roman" pitchFamily="18" charset="0"/>
              <a:cs typeface="Arial" charset="0"/>
            </a:rPr>
            <a:t>(Gayrimüslimler)</a:t>
          </a:r>
          <a:endParaRPr kumimoji="0" lang="en-US" b="0" i="0" u="none" strike="noStrike" cap="none" normalizeH="0" baseline="0" dirty="0" smtClean="0">
            <a:ln>
              <a:noFill/>
            </a:ln>
            <a:solidFill>
              <a:srgbClr val="FFFF00"/>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rgbClr val="FFFF00"/>
              </a:solidFill>
              <a:effectLst/>
              <a:latin typeface="Times New Roman" pitchFamily="18" charset="0"/>
              <a:cs typeface="Arial" charset="0"/>
            </a:rPr>
            <a:t>(ikinci sınıf tebaa)</a:t>
          </a:r>
          <a:endParaRPr kumimoji="0" lang="en-US" b="0" i="0" u="none" strike="noStrike" cap="none" normalizeH="0" baseline="0" dirty="0" smtClean="0">
            <a:ln>
              <a:noFill/>
            </a:ln>
            <a:solidFill>
              <a:srgbClr val="FFFF00"/>
            </a:solidFill>
            <a:effectLst/>
            <a:latin typeface="Times New Roman" pitchFamily="18" charset="0"/>
            <a:cs typeface="Arial" charset="0"/>
          </a:endParaRPr>
        </a:p>
      </dgm:t>
    </dgm:pt>
    <dgm:pt modelId="{88F37256-8117-44EE-B883-C74AA7C03E13}" type="parTrans" cxnId="{7F1A971C-9CB7-4A58-A89E-745E841357F2}">
      <dgm:prSet/>
      <dgm:spPr/>
      <dgm:t>
        <a:bodyPr/>
        <a:lstStyle/>
        <a:p>
          <a:endParaRPr lang="tr-TR"/>
        </a:p>
      </dgm:t>
    </dgm:pt>
    <dgm:pt modelId="{11A9D616-D227-437B-B617-751646910B4D}" type="sibTrans" cxnId="{7F1A971C-9CB7-4A58-A89E-745E841357F2}">
      <dgm:prSet/>
      <dgm:spPr/>
      <dgm:t>
        <a:bodyPr/>
        <a:lstStyle/>
        <a:p>
          <a:endParaRPr lang="tr-TR"/>
        </a:p>
      </dgm:t>
    </dgm:pt>
    <dgm:pt modelId="{FA4EA649-BC4D-4202-B797-2996196B9836}" type="pres">
      <dgm:prSet presAssocID="{C363FD23-7D93-4778-AC26-BB5535EE4E52}" presName="hierChild1" presStyleCnt="0">
        <dgm:presLayoutVars>
          <dgm:orgChart val="1"/>
          <dgm:chPref val="1"/>
          <dgm:dir/>
          <dgm:animOne val="branch"/>
          <dgm:animLvl val="lvl"/>
          <dgm:resizeHandles/>
        </dgm:presLayoutVars>
      </dgm:prSet>
      <dgm:spPr/>
    </dgm:pt>
    <dgm:pt modelId="{8346E28F-4F7E-47DF-A2EE-2FE108DBC85C}" type="pres">
      <dgm:prSet presAssocID="{8A95F4B0-8869-4308-ADFB-BB83AE6AA41C}" presName="hierRoot1" presStyleCnt="0">
        <dgm:presLayoutVars>
          <dgm:hierBranch/>
        </dgm:presLayoutVars>
      </dgm:prSet>
      <dgm:spPr/>
    </dgm:pt>
    <dgm:pt modelId="{7D670AED-F942-4F3C-9F55-8F90A8E1CA16}" type="pres">
      <dgm:prSet presAssocID="{8A95F4B0-8869-4308-ADFB-BB83AE6AA41C}" presName="rootComposite1" presStyleCnt="0"/>
      <dgm:spPr/>
    </dgm:pt>
    <dgm:pt modelId="{37655A65-A57C-4527-B825-1C5D0982C9E4}" type="pres">
      <dgm:prSet presAssocID="{8A95F4B0-8869-4308-ADFB-BB83AE6AA41C}" presName="rootText1" presStyleLbl="node0" presStyleIdx="0" presStyleCnt="1" custLinFactNeighborY="-23229">
        <dgm:presLayoutVars>
          <dgm:chPref val="3"/>
        </dgm:presLayoutVars>
      </dgm:prSet>
      <dgm:spPr/>
      <dgm:t>
        <a:bodyPr/>
        <a:lstStyle/>
        <a:p>
          <a:endParaRPr lang="tr-TR"/>
        </a:p>
      </dgm:t>
    </dgm:pt>
    <dgm:pt modelId="{312D1302-538E-4DC1-B63C-6D5F368D615E}" type="pres">
      <dgm:prSet presAssocID="{8A95F4B0-8869-4308-ADFB-BB83AE6AA41C}" presName="rootConnector1" presStyleLbl="node1" presStyleIdx="0" presStyleCnt="0"/>
      <dgm:spPr/>
      <dgm:t>
        <a:bodyPr/>
        <a:lstStyle/>
        <a:p>
          <a:endParaRPr lang="tr-TR"/>
        </a:p>
      </dgm:t>
    </dgm:pt>
    <dgm:pt modelId="{E5196FCF-6FF5-47BE-A713-1A4DF0024A14}" type="pres">
      <dgm:prSet presAssocID="{8A95F4B0-8869-4308-ADFB-BB83AE6AA41C}" presName="hierChild2" presStyleCnt="0"/>
      <dgm:spPr/>
    </dgm:pt>
    <dgm:pt modelId="{BA51D49B-DAD7-43E6-88CE-57FFF5C27360}" type="pres">
      <dgm:prSet presAssocID="{8022FDC7-8937-4651-A0A0-EE3ECA1B02CA}" presName="Name35" presStyleLbl="parChTrans1D2" presStyleIdx="0" presStyleCnt="2"/>
      <dgm:spPr/>
      <dgm:t>
        <a:bodyPr/>
        <a:lstStyle/>
        <a:p>
          <a:endParaRPr lang="tr-TR"/>
        </a:p>
      </dgm:t>
    </dgm:pt>
    <dgm:pt modelId="{8BCF9F33-B5A0-44BD-ABCB-C6DD61B35B55}" type="pres">
      <dgm:prSet presAssocID="{96E21719-1B91-4B4B-9CC2-91C1B4D371C1}" presName="hierRoot2" presStyleCnt="0">
        <dgm:presLayoutVars>
          <dgm:hierBranch/>
        </dgm:presLayoutVars>
      </dgm:prSet>
      <dgm:spPr/>
    </dgm:pt>
    <dgm:pt modelId="{970438A2-CD0B-4D5B-8571-4FF56DE18474}" type="pres">
      <dgm:prSet presAssocID="{96E21719-1B91-4B4B-9CC2-91C1B4D371C1}" presName="rootComposite" presStyleCnt="0"/>
      <dgm:spPr/>
    </dgm:pt>
    <dgm:pt modelId="{7B608BC6-51B9-4D32-A8DF-514C5A32354C}" type="pres">
      <dgm:prSet presAssocID="{96E21719-1B91-4B4B-9CC2-91C1B4D371C1}" presName="rootText" presStyleLbl="node2" presStyleIdx="0" presStyleCnt="2" custLinFactNeighborY="-23229">
        <dgm:presLayoutVars>
          <dgm:chPref val="3"/>
        </dgm:presLayoutVars>
      </dgm:prSet>
      <dgm:spPr/>
      <dgm:t>
        <a:bodyPr/>
        <a:lstStyle/>
        <a:p>
          <a:endParaRPr lang="tr-TR"/>
        </a:p>
      </dgm:t>
    </dgm:pt>
    <dgm:pt modelId="{DD173B81-AA90-446C-9EBF-3A194CB9D384}" type="pres">
      <dgm:prSet presAssocID="{96E21719-1B91-4B4B-9CC2-91C1B4D371C1}" presName="rootConnector" presStyleLbl="node2" presStyleIdx="0" presStyleCnt="2"/>
      <dgm:spPr/>
      <dgm:t>
        <a:bodyPr/>
        <a:lstStyle/>
        <a:p>
          <a:endParaRPr lang="tr-TR"/>
        </a:p>
      </dgm:t>
    </dgm:pt>
    <dgm:pt modelId="{FBE3F5E7-4653-408B-B5E3-E2A4E8576B3F}" type="pres">
      <dgm:prSet presAssocID="{96E21719-1B91-4B4B-9CC2-91C1B4D371C1}" presName="hierChild4" presStyleCnt="0"/>
      <dgm:spPr/>
    </dgm:pt>
    <dgm:pt modelId="{AA6034EA-8BFE-4FE3-B6C2-2188C463AF88}" type="pres">
      <dgm:prSet presAssocID="{96E21719-1B91-4B4B-9CC2-91C1B4D371C1}" presName="hierChild5" presStyleCnt="0"/>
      <dgm:spPr/>
    </dgm:pt>
    <dgm:pt modelId="{D515727F-D006-4079-B170-D70ED78BC162}" type="pres">
      <dgm:prSet presAssocID="{88F37256-8117-44EE-B883-C74AA7C03E13}" presName="Name35" presStyleLbl="parChTrans1D2" presStyleIdx="1" presStyleCnt="2"/>
      <dgm:spPr/>
      <dgm:t>
        <a:bodyPr/>
        <a:lstStyle/>
        <a:p>
          <a:endParaRPr lang="tr-TR"/>
        </a:p>
      </dgm:t>
    </dgm:pt>
    <dgm:pt modelId="{CD1A7FE5-F0A0-4A53-8A1F-804ED4E408DC}" type="pres">
      <dgm:prSet presAssocID="{F38435BB-B7D8-4EF5-B162-15D93529B37D}" presName="hierRoot2" presStyleCnt="0">
        <dgm:presLayoutVars>
          <dgm:hierBranch/>
        </dgm:presLayoutVars>
      </dgm:prSet>
      <dgm:spPr/>
    </dgm:pt>
    <dgm:pt modelId="{8D00591E-E9F8-4111-A4D0-7610DC51D215}" type="pres">
      <dgm:prSet presAssocID="{F38435BB-B7D8-4EF5-B162-15D93529B37D}" presName="rootComposite" presStyleCnt="0"/>
      <dgm:spPr/>
    </dgm:pt>
    <dgm:pt modelId="{A90CD4B1-65C8-4CA6-BADA-9056DB86F0CC}" type="pres">
      <dgm:prSet presAssocID="{F38435BB-B7D8-4EF5-B162-15D93529B37D}" presName="rootText" presStyleLbl="node2" presStyleIdx="1" presStyleCnt="2" custLinFactNeighborY="39764">
        <dgm:presLayoutVars>
          <dgm:chPref val="3"/>
        </dgm:presLayoutVars>
      </dgm:prSet>
      <dgm:spPr/>
      <dgm:t>
        <a:bodyPr/>
        <a:lstStyle/>
        <a:p>
          <a:endParaRPr lang="tr-TR"/>
        </a:p>
      </dgm:t>
    </dgm:pt>
    <dgm:pt modelId="{3A5749B7-FA38-4932-B992-E176E45AB0A1}" type="pres">
      <dgm:prSet presAssocID="{F38435BB-B7D8-4EF5-B162-15D93529B37D}" presName="rootConnector" presStyleLbl="node2" presStyleIdx="1" presStyleCnt="2"/>
      <dgm:spPr/>
      <dgm:t>
        <a:bodyPr/>
        <a:lstStyle/>
        <a:p>
          <a:endParaRPr lang="tr-TR"/>
        </a:p>
      </dgm:t>
    </dgm:pt>
    <dgm:pt modelId="{2236FD41-DA9B-4E0D-BEEC-830B9D55AC34}" type="pres">
      <dgm:prSet presAssocID="{F38435BB-B7D8-4EF5-B162-15D93529B37D}" presName="hierChild4" presStyleCnt="0"/>
      <dgm:spPr/>
    </dgm:pt>
    <dgm:pt modelId="{F8B52EFD-E41D-463E-B439-D2F622C4E3AD}" type="pres">
      <dgm:prSet presAssocID="{F38435BB-B7D8-4EF5-B162-15D93529B37D}" presName="hierChild5" presStyleCnt="0"/>
      <dgm:spPr/>
    </dgm:pt>
    <dgm:pt modelId="{459CB08C-0E77-4868-972A-DF8A1296153C}" type="pres">
      <dgm:prSet presAssocID="{8A95F4B0-8869-4308-ADFB-BB83AE6AA41C}" presName="hierChild3" presStyleCnt="0"/>
      <dgm:spPr/>
    </dgm:pt>
  </dgm:ptLst>
  <dgm:cxnLst>
    <dgm:cxn modelId="{C4B9BA27-1EE7-4F9A-906C-B721C40692A8}" srcId="{8A95F4B0-8869-4308-ADFB-BB83AE6AA41C}" destId="{96E21719-1B91-4B4B-9CC2-91C1B4D371C1}" srcOrd="0" destOrd="0" parTransId="{8022FDC7-8937-4651-A0A0-EE3ECA1B02CA}" sibTransId="{4012CD7D-254C-4883-82FF-168D9E204382}"/>
    <dgm:cxn modelId="{14982876-E9BE-467C-8A5B-7F022CE2ADF9}" type="presOf" srcId="{88F37256-8117-44EE-B883-C74AA7C03E13}" destId="{D515727F-D006-4079-B170-D70ED78BC162}" srcOrd="0" destOrd="0" presId="urn:microsoft.com/office/officeart/2005/8/layout/orgChart1"/>
    <dgm:cxn modelId="{69B603E5-EC3E-4F1A-B031-8F45F96600BF}" type="presOf" srcId="{8022FDC7-8937-4651-A0A0-EE3ECA1B02CA}" destId="{BA51D49B-DAD7-43E6-88CE-57FFF5C27360}" srcOrd="0" destOrd="0" presId="urn:microsoft.com/office/officeart/2005/8/layout/orgChart1"/>
    <dgm:cxn modelId="{C8F26FA3-7A53-4D68-B235-1AC967014444}" type="presOf" srcId="{F38435BB-B7D8-4EF5-B162-15D93529B37D}" destId="{3A5749B7-FA38-4932-B992-E176E45AB0A1}" srcOrd="1" destOrd="0" presId="urn:microsoft.com/office/officeart/2005/8/layout/orgChart1"/>
    <dgm:cxn modelId="{8AA2CD38-3239-4219-9D32-18DA3BCF102D}" type="presOf" srcId="{96E21719-1B91-4B4B-9CC2-91C1B4D371C1}" destId="{DD173B81-AA90-446C-9EBF-3A194CB9D384}" srcOrd="1" destOrd="0" presId="urn:microsoft.com/office/officeart/2005/8/layout/orgChart1"/>
    <dgm:cxn modelId="{00778CCE-F9EE-463A-BB94-5D98F9521B3A}" srcId="{C363FD23-7D93-4778-AC26-BB5535EE4E52}" destId="{8A95F4B0-8869-4308-ADFB-BB83AE6AA41C}" srcOrd="0" destOrd="0" parTransId="{7BDC003B-33B8-49DE-9BCA-93BAF96DB88E}" sibTransId="{59B31BF2-C401-4295-B7F2-757C49671A45}"/>
    <dgm:cxn modelId="{7F1A971C-9CB7-4A58-A89E-745E841357F2}" srcId="{8A95F4B0-8869-4308-ADFB-BB83AE6AA41C}" destId="{F38435BB-B7D8-4EF5-B162-15D93529B37D}" srcOrd="1" destOrd="0" parTransId="{88F37256-8117-44EE-B883-C74AA7C03E13}" sibTransId="{11A9D616-D227-437B-B617-751646910B4D}"/>
    <dgm:cxn modelId="{F63C0672-C1F2-4601-AF79-8E78BD64A175}" type="presOf" srcId="{8A95F4B0-8869-4308-ADFB-BB83AE6AA41C}" destId="{37655A65-A57C-4527-B825-1C5D0982C9E4}" srcOrd="0" destOrd="0" presId="urn:microsoft.com/office/officeart/2005/8/layout/orgChart1"/>
    <dgm:cxn modelId="{F53FCF7B-2A26-4A3D-BF6E-E7D947969607}" type="presOf" srcId="{8A95F4B0-8869-4308-ADFB-BB83AE6AA41C}" destId="{312D1302-538E-4DC1-B63C-6D5F368D615E}" srcOrd="1" destOrd="0" presId="urn:microsoft.com/office/officeart/2005/8/layout/orgChart1"/>
    <dgm:cxn modelId="{99F7B89B-768F-42D2-BF88-EE2D5EE7DBA9}" type="presOf" srcId="{F38435BB-B7D8-4EF5-B162-15D93529B37D}" destId="{A90CD4B1-65C8-4CA6-BADA-9056DB86F0CC}" srcOrd="0" destOrd="0" presId="urn:microsoft.com/office/officeart/2005/8/layout/orgChart1"/>
    <dgm:cxn modelId="{38DCE301-F121-4277-A47D-CCD81D10B193}" type="presOf" srcId="{96E21719-1B91-4B4B-9CC2-91C1B4D371C1}" destId="{7B608BC6-51B9-4D32-A8DF-514C5A32354C}" srcOrd="0" destOrd="0" presId="urn:microsoft.com/office/officeart/2005/8/layout/orgChart1"/>
    <dgm:cxn modelId="{DFC5D632-D817-4C68-8729-FD57F7209F2C}" type="presOf" srcId="{C363FD23-7D93-4778-AC26-BB5535EE4E52}" destId="{FA4EA649-BC4D-4202-B797-2996196B9836}" srcOrd="0" destOrd="0" presId="urn:microsoft.com/office/officeart/2005/8/layout/orgChart1"/>
    <dgm:cxn modelId="{E1F4E7C4-AA53-48C3-9647-EC9856180B84}" type="presParOf" srcId="{FA4EA649-BC4D-4202-B797-2996196B9836}" destId="{8346E28F-4F7E-47DF-A2EE-2FE108DBC85C}" srcOrd="0" destOrd="0" presId="urn:microsoft.com/office/officeart/2005/8/layout/orgChart1"/>
    <dgm:cxn modelId="{766F8DFE-0D28-49A2-96BD-B69F3907999E}" type="presParOf" srcId="{8346E28F-4F7E-47DF-A2EE-2FE108DBC85C}" destId="{7D670AED-F942-4F3C-9F55-8F90A8E1CA16}" srcOrd="0" destOrd="0" presId="urn:microsoft.com/office/officeart/2005/8/layout/orgChart1"/>
    <dgm:cxn modelId="{87664307-FCFB-4DF0-8A7E-CA81F2CCB329}" type="presParOf" srcId="{7D670AED-F942-4F3C-9F55-8F90A8E1CA16}" destId="{37655A65-A57C-4527-B825-1C5D0982C9E4}" srcOrd="0" destOrd="0" presId="urn:microsoft.com/office/officeart/2005/8/layout/orgChart1"/>
    <dgm:cxn modelId="{57A85A97-E38F-411F-9B93-8D8890FAD464}" type="presParOf" srcId="{7D670AED-F942-4F3C-9F55-8F90A8E1CA16}" destId="{312D1302-538E-4DC1-B63C-6D5F368D615E}" srcOrd="1" destOrd="0" presId="urn:microsoft.com/office/officeart/2005/8/layout/orgChart1"/>
    <dgm:cxn modelId="{CF7C3B47-179F-4112-B68E-FDC4120C18E6}" type="presParOf" srcId="{8346E28F-4F7E-47DF-A2EE-2FE108DBC85C}" destId="{E5196FCF-6FF5-47BE-A713-1A4DF0024A14}" srcOrd="1" destOrd="0" presId="urn:microsoft.com/office/officeart/2005/8/layout/orgChart1"/>
    <dgm:cxn modelId="{491E7E5E-769F-47CE-B3D7-14DC6F09AF55}" type="presParOf" srcId="{E5196FCF-6FF5-47BE-A713-1A4DF0024A14}" destId="{BA51D49B-DAD7-43E6-88CE-57FFF5C27360}" srcOrd="0" destOrd="0" presId="urn:microsoft.com/office/officeart/2005/8/layout/orgChart1"/>
    <dgm:cxn modelId="{BD9B7675-12F8-40D0-80D9-72908F46CABC}" type="presParOf" srcId="{E5196FCF-6FF5-47BE-A713-1A4DF0024A14}" destId="{8BCF9F33-B5A0-44BD-ABCB-C6DD61B35B55}" srcOrd="1" destOrd="0" presId="urn:microsoft.com/office/officeart/2005/8/layout/orgChart1"/>
    <dgm:cxn modelId="{30AFBD4C-1422-4924-929B-9BF3897CBB14}" type="presParOf" srcId="{8BCF9F33-B5A0-44BD-ABCB-C6DD61B35B55}" destId="{970438A2-CD0B-4D5B-8571-4FF56DE18474}" srcOrd="0" destOrd="0" presId="urn:microsoft.com/office/officeart/2005/8/layout/orgChart1"/>
    <dgm:cxn modelId="{BD54AD5C-81D3-42AE-8B62-5F0E192D17FB}" type="presParOf" srcId="{970438A2-CD0B-4D5B-8571-4FF56DE18474}" destId="{7B608BC6-51B9-4D32-A8DF-514C5A32354C}" srcOrd="0" destOrd="0" presId="urn:microsoft.com/office/officeart/2005/8/layout/orgChart1"/>
    <dgm:cxn modelId="{DFA5208F-30E9-46DC-A36F-958455EE5937}" type="presParOf" srcId="{970438A2-CD0B-4D5B-8571-4FF56DE18474}" destId="{DD173B81-AA90-446C-9EBF-3A194CB9D384}" srcOrd="1" destOrd="0" presId="urn:microsoft.com/office/officeart/2005/8/layout/orgChart1"/>
    <dgm:cxn modelId="{74E740E6-97E4-4B83-BB52-E592759FC6FB}" type="presParOf" srcId="{8BCF9F33-B5A0-44BD-ABCB-C6DD61B35B55}" destId="{FBE3F5E7-4653-408B-B5E3-E2A4E8576B3F}" srcOrd="1" destOrd="0" presId="urn:microsoft.com/office/officeart/2005/8/layout/orgChart1"/>
    <dgm:cxn modelId="{04AA31A9-BD62-4256-B410-04DF3B0AF287}" type="presParOf" srcId="{8BCF9F33-B5A0-44BD-ABCB-C6DD61B35B55}" destId="{AA6034EA-8BFE-4FE3-B6C2-2188C463AF88}" srcOrd="2" destOrd="0" presId="urn:microsoft.com/office/officeart/2005/8/layout/orgChart1"/>
    <dgm:cxn modelId="{A6C1D875-5471-4917-A0E0-F605845258CC}" type="presParOf" srcId="{E5196FCF-6FF5-47BE-A713-1A4DF0024A14}" destId="{D515727F-D006-4079-B170-D70ED78BC162}" srcOrd="2" destOrd="0" presId="urn:microsoft.com/office/officeart/2005/8/layout/orgChart1"/>
    <dgm:cxn modelId="{3F478DB3-2FFD-4EC8-AE4D-1BAF7E0672A3}" type="presParOf" srcId="{E5196FCF-6FF5-47BE-A713-1A4DF0024A14}" destId="{CD1A7FE5-F0A0-4A53-8A1F-804ED4E408DC}" srcOrd="3" destOrd="0" presId="urn:microsoft.com/office/officeart/2005/8/layout/orgChart1"/>
    <dgm:cxn modelId="{5B426A4A-94DE-412A-AA85-1D931463D44A}" type="presParOf" srcId="{CD1A7FE5-F0A0-4A53-8A1F-804ED4E408DC}" destId="{8D00591E-E9F8-4111-A4D0-7610DC51D215}" srcOrd="0" destOrd="0" presId="urn:microsoft.com/office/officeart/2005/8/layout/orgChart1"/>
    <dgm:cxn modelId="{7FD1F483-B5A9-4568-8315-0010DCBCC0B2}" type="presParOf" srcId="{8D00591E-E9F8-4111-A4D0-7610DC51D215}" destId="{A90CD4B1-65C8-4CA6-BADA-9056DB86F0CC}" srcOrd="0" destOrd="0" presId="urn:microsoft.com/office/officeart/2005/8/layout/orgChart1"/>
    <dgm:cxn modelId="{6CF6657E-A1E3-4121-8CAF-41B163C6C260}" type="presParOf" srcId="{8D00591E-E9F8-4111-A4D0-7610DC51D215}" destId="{3A5749B7-FA38-4932-B992-E176E45AB0A1}" srcOrd="1" destOrd="0" presId="urn:microsoft.com/office/officeart/2005/8/layout/orgChart1"/>
    <dgm:cxn modelId="{7D4C20D3-021A-4E38-9B18-59CA9FEAE9A4}" type="presParOf" srcId="{CD1A7FE5-F0A0-4A53-8A1F-804ED4E408DC}" destId="{2236FD41-DA9B-4E0D-BEEC-830B9D55AC34}" srcOrd="1" destOrd="0" presId="urn:microsoft.com/office/officeart/2005/8/layout/orgChart1"/>
    <dgm:cxn modelId="{220AD398-4222-49B7-AB0D-7E0508AAA810}" type="presParOf" srcId="{CD1A7FE5-F0A0-4A53-8A1F-804ED4E408DC}" destId="{F8B52EFD-E41D-463E-B439-D2F622C4E3AD}" srcOrd="2" destOrd="0" presId="urn:microsoft.com/office/officeart/2005/8/layout/orgChart1"/>
    <dgm:cxn modelId="{8B521AB4-5E08-46CC-84B1-CFA456FD50DC}" type="presParOf" srcId="{8346E28F-4F7E-47DF-A2EE-2FE108DBC85C}" destId="{459CB08C-0E77-4868-972A-DF8A1296153C}" srcOrd="2" destOrd="0" presId="urn:microsoft.com/office/officeart/2005/8/layout/orgChar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02061A-4B7A-4882-8489-61310ED561DE}">
      <dsp:nvSpPr>
        <dsp:cNvPr id="0" name=""/>
        <dsp:cNvSpPr/>
      </dsp:nvSpPr>
      <dsp:spPr>
        <a:xfrm>
          <a:off x="4104481" y="1006874"/>
          <a:ext cx="2903950" cy="503991"/>
        </a:xfrm>
        <a:custGeom>
          <a:avLst/>
          <a:gdLst/>
          <a:ahLst/>
          <a:cxnLst/>
          <a:rect l="0" t="0" r="0" b="0"/>
          <a:pathLst>
            <a:path>
              <a:moveTo>
                <a:pt x="0" y="0"/>
              </a:moveTo>
              <a:lnTo>
                <a:pt x="0" y="251995"/>
              </a:lnTo>
              <a:lnTo>
                <a:pt x="2903950" y="251995"/>
              </a:lnTo>
              <a:lnTo>
                <a:pt x="2903950" y="503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0A9E67-84D8-40DC-AA6E-F3058AB143FF}">
      <dsp:nvSpPr>
        <dsp:cNvPr id="0" name=""/>
        <dsp:cNvSpPr/>
      </dsp:nvSpPr>
      <dsp:spPr>
        <a:xfrm>
          <a:off x="4058761" y="1006874"/>
          <a:ext cx="91440" cy="505299"/>
        </a:xfrm>
        <a:custGeom>
          <a:avLst/>
          <a:gdLst/>
          <a:ahLst/>
          <a:cxnLst/>
          <a:rect l="0" t="0" r="0" b="0"/>
          <a:pathLst>
            <a:path>
              <a:moveTo>
                <a:pt x="45720" y="0"/>
              </a:moveTo>
              <a:lnTo>
                <a:pt x="45720" y="253303"/>
              </a:lnTo>
              <a:lnTo>
                <a:pt x="93551" y="253303"/>
              </a:lnTo>
              <a:lnTo>
                <a:pt x="93551" y="5052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68BCE3-D00E-4FA4-A3B4-24590283D06F}">
      <dsp:nvSpPr>
        <dsp:cNvPr id="0" name=""/>
        <dsp:cNvSpPr/>
      </dsp:nvSpPr>
      <dsp:spPr>
        <a:xfrm>
          <a:off x="1200530" y="1006874"/>
          <a:ext cx="2903950" cy="503991"/>
        </a:xfrm>
        <a:custGeom>
          <a:avLst/>
          <a:gdLst/>
          <a:ahLst/>
          <a:cxnLst/>
          <a:rect l="0" t="0" r="0" b="0"/>
          <a:pathLst>
            <a:path>
              <a:moveTo>
                <a:pt x="2903950" y="0"/>
              </a:moveTo>
              <a:lnTo>
                <a:pt x="2903950" y="251995"/>
              </a:lnTo>
              <a:lnTo>
                <a:pt x="0" y="251995"/>
              </a:lnTo>
              <a:lnTo>
                <a:pt x="0" y="503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485C5A-1CB9-45BE-94B1-9DD1307AB611}">
      <dsp:nvSpPr>
        <dsp:cNvPr id="0" name=""/>
        <dsp:cNvSpPr/>
      </dsp:nvSpPr>
      <dsp:spPr>
        <a:xfrm>
          <a:off x="2904501" y="601533"/>
          <a:ext cx="2399959" cy="4053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kern="1200" cap="none" normalizeH="0" baseline="0" dirty="0" smtClean="0">
              <a:ln>
                <a:noFill/>
              </a:ln>
              <a:solidFill>
                <a:srgbClr val="FFFF00"/>
              </a:solidFill>
              <a:effectLst/>
              <a:latin typeface="Times New Roman" pitchFamily="18" charset="0"/>
              <a:cs typeface="Arial" charset="0"/>
            </a:rPr>
            <a:t>KİMLİK</a:t>
          </a:r>
          <a:endParaRPr kumimoji="0" lang="en-US" sz="2800" b="1" i="0" u="none" strike="noStrike" kern="1200" cap="none" normalizeH="0" baseline="0" dirty="0" smtClean="0">
            <a:ln>
              <a:noFill/>
            </a:ln>
            <a:solidFill>
              <a:srgbClr val="FFFF00"/>
            </a:solidFill>
            <a:effectLst/>
            <a:latin typeface="Times New Roman" pitchFamily="18" charset="0"/>
            <a:cs typeface="Arial" charset="0"/>
          </a:endParaRPr>
        </a:p>
      </dsp:txBody>
      <dsp:txXfrm>
        <a:off x="2904501" y="601533"/>
        <a:ext cx="2399959" cy="405341"/>
      </dsp:txXfrm>
    </dsp:sp>
    <dsp:sp modelId="{B45705AB-62DA-43BE-A4A0-47B66A822955}">
      <dsp:nvSpPr>
        <dsp:cNvPr id="0" name=""/>
        <dsp:cNvSpPr/>
      </dsp:nvSpPr>
      <dsp:spPr>
        <a:xfrm>
          <a:off x="551" y="1510865"/>
          <a:ext cx="2399959" cy="6239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900" b="0" i="0" u="none" strike="noStrike" kern="1200" cap="none" normalizeH="0" baseline="0" dirty="0" smtClean="0">
              <a:ln>
                <a:noFill/>
              </a:ln>
              <a:solidFill>
                <a:schemeClr val="tx1"/>
              </a:solidFill>
              <a:effectLst/>
              <a:latin typeface="Times New Roman" pitchFamily="18" charset="0"/>
              <a:cs typeface="Arial" charset="0"/>
            </a:rPr>
            <a:t>- </a:t>
          </a:r>
          <a:r>
            <a:rPr kumimoji="0" lang="tr-TR" sz="1900" b="0" i="0" u="none" strike="noStrike" kern="1200" cap="none" normalizeH="0" baseline="0" dirty="0" smtClean="0">
              <a:ln>
                <a:noFill/>
              </a:ln>
              <a:solidFill>
                <a:srgbClr val="FFFF00"/>
              </a:solidFill>
              <a:effectLst/>
              <a:latin typeface="Times New Roman" pitchFamily="18" charset="0"/>
              <a:cs typeface="Arial" charset="0"/>
            </a:rPr>
            <a:t>BİREYSEL</a:t>
          </a:r>
          <a:r>
            <a:rPr kumimoji="0" lang="tr-TR" sz="1900" b="0" i="0" u="none" strike="noStrike" kern="1200" cap="none" normalizeH="0" baseline="0" dirty="0" smtClean="0">
              <a:ln>
                <a:noFill/>
              </a:ln>
              <a:solidFill>
                <a:schemeClr val="tx1"/>
              </a:solidFill>
              <a:effectLst/>
              <a:latin typeface="Times New Roman" pitchFamily="18" charset="0"/>
              <a:cs typeface="Arial" charset="0"/>
            </a:rPr>
            <a:t> </a:t>
          </a:r>
          <a:r>
            <a:rPr kumimoji="0" lang="tr-TR" sz="1900" b="0" i="0" u="none" strike="noStrike" kern="1200" cap="none" normalizeH="0" baseline="0" dirty="0" smtClean="0">
              <a:ln>
                <a:noFill/>
              </a:ln>
              <a:solidFill>
                <a:srgbClr val="FFFF00"/>
              </a:solidFill>
              <a:effectLst/>
              <a:latin typeface="Times New Roman" pitchFamily="18" charset="0"/>
              <a:cs typeface="Arial" charset="0"/>
            </a:rPr>
            <a:t>K</a:t>
          </a:r>
          <a:r>
            <a:rPr kumimoji="0" lang="tr-TR" sz="1900" b="1" i="0" u="none" strike="noStrike" kern="1200" cap="none" normalizeH="0" baseline="0" dirty="0" smtClean="0">
              <a:ln>
                <a:noFill/>
              </a:ln>
              <a:solidFill>
                <a:srgbClr val="FFFF00"/>
              </a:solidFill>
              <a:effectLst/>
              <a:latin typeface="Times New Roman" pitchFamily="18"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900" b="0" i="0" u="none" strike="noStrike" kern="1200" cap="none" normalizeH="0" baseline="0" dirty="0" smtClean="0">
              <a:ln>
                <a:noFill/>
              </a:ln>
              <a:solidFill>
                <a:schemeClr val="tx1"/>
              </a:solidFill>
              <a:effectLst/>
              <a:latin typeface="Times New Roman" pitchFamily="18" charset="0"/>
              <a:cs typeface="Arial" charset="0"/>
            </a:rPr>
            <a:t>- </a:t>
          </a:r>
          <a:r>
            <a:rPr kumimoji="0" lang="tr-TR" sz="1900" b="0" i="0" u="none" strike="noStrike" kern="1200" cap="none" normalizeH="0" baseline="0" dirty="0" smtClean="0">
              <a:ln>
                <a:noFill/>
              </a:ln>
              <a:solidFill>
                <a:srgbClr val="FFFF00"/>
              </a:solidFill>
              <a:effectLst/>
              <a:latin typeface="Times New Roman" pitchFamily="18" charset="0"/>
              <a:cs typeface="Arial" charset="0"/>
            </a:rPr>
            <a:t>GRUPSAL K.</a:t>
          </a:r>
          <a:endParaRPr kumimoji="0" lang="en-US" sz="1900" b="0" i="0" u="none" strike="noStrike" kern="1200" cap="none" normalizeH="0" baseline="0" dirty="0" smtClean="0">
            <a:ln>
              <a:noFill/>
            </a:ln>
            <a:solidFill>
              <a:srgbClr val="FFFF00"/>
            </a:solidFill>
            <a:effectLst/>
            <a:latin typeface="Times New Roman" pitchFamily="18" charset="0"/>
            <a:cs typeface="Arial" charset="0"/>
          </a:endParaRPr>
        </a:p>
      </dsp:txBody>
      <dsp:txXfrm>
        <a:off x="551" y="1510865"/>
        <a:ext cx="2399959" cy="623905"/>
      </dsp:txXfrm>
    </dsp:sp>
    <dsp:sp modelId="{3C432C21-DA9E-40CA-8B50-90F219C97DEB}">
      <dsp:nvSpPr>
        <dsp:cNvPr id="0" name=""/>
        <dsp:cNvSpPr/>
      </dsp:nvSpPr>
      <dsp:spPr>
        <a:xfrm>
          <a:off x="2952333" y="1512173"/>
          <a:ext cx="2399959" cy="581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tr-TR" sz="1900" b="0" i="0" u="none" strike="noStrike" kern="1200" cap="none" normalizeH="0" baseline="0" dirty="0" smtClean="0">
              <a:ln>
                <a:noFill/>
              </a:ln>
              <a:solidFill>
                <a:schemeClr val="tx1"/>
              </a:solidFill>
              <a:effectLst/>
              <a:latin typeface="Times New Roman" pitchFamily="18" charset="0"/>
              <a:cs typeface="Arial" charset="0"/>
            </a:rPr>
            <a:t> </a:t>
          </a:r>
          <a:r>
            <a:rPr kumimoji="0" lang="tr-TR" sz="1900" b="0" i="0" u="none" strike="noStrike" kern="1200" cap="none" normalizeH="0" baseline="0" dirty="0" smtClean="0">
              <a:ln>
                <a:noFill/>
              </a:ln>
              <a:solidFill>
                <a:srgbClr val="FFFF00"/>
              </a:solidFill>
              <a:effectLst/>
              <a:latin typeface="Times New Roman" pitchFamily="18" charset="0"/>
              <a:cs typeface="Arial" charset="0"/>
            </a:rPr>
            <a:t>OBJEKTİF K.</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tr-TR" sz="1900" b="0" i="0" u="none" strike="noStrike" kern="1200" cap="none" normalizeH="0" baseline="0" dirty="0" smtClean="0">
              <a:ln>
                <a:noFill/>
              </a:ln>
              <a:solidFill>
                <a:schemeClr val="tx1"/>
              </a:solidFill>
              <a:effectLst/>
              <a:latin typeface="Times New Roman" pitchFamily="18" charset="0"/>
              <a:cs typeface="Arial" charset="0"/>
            </a:rPr>
            <a:t> </a:t>
          </a:r>
          <a:r>
            <a:rPr kumimoji="0" lang="tr-TR" sz="1900" b="0" i="0" u="none" strike="noStrike" kern="1200" cap="none" normalizeH="0" baseline="0" dirty="0" smtClean="0">
              <a:ln>
                <a:noFill/>
              </a:ln>
              <a:solidFill>
                <a:srgbClr val="FFFF00"/>
              </a:solidFill>
              <a:effectLst/>
              <a:latin typeface="Times New Roman" pitchFamily="18" charset="0"/>
              <a:cs typeface="Arial" charset="0"/>
            </a:rPr>
            <a:t>SÜBJEKTİF K.</a:t>
          </a:r>
          <a:endParaRPr kumimoji="0" lang="en-US" sz="1900" b="0" i="0" u="none" strike="noStrike" kern="1200" cap="none" normalizeH="0" baseline="0" dirty="0" smtClean="0">
            <a:ln>
              <a:noFill/>
            </a:ln>
            <a:solidFill>
              <a:srgbClr val="FFFF00"/>
            </a:solidFill>
            <a:effectLst/>
            <a:latin typeface="Times New Roman" pitchFamily="18" charset="0"/>
            <a:cs typeface="Arial" charset="0"/>
          </a:endParaRPr>
        </a:p>
      </dsp:txBody>
      <dsp:txXfrm>
        <a:off x="2952333" y="1512173"/>
        <a:ext cx="2399959" cy="581762"/>
      </dsp:txXfrm>
    </dsp:sp>
    <dsp:sp modelId="{1E17FB1F-BE4E-4576-92FD-F675E94E1960}">
      <dsp:nvSpPr>
        <dsp:cNvPr id="0" name=""/>
        <dsp:cNvSpPr/>
      </dsp:nvSpPr>
      <dsp:spPr>
        <a:xfrm>
          <a:off x="5808452" y="1510865"/>
          <a:ext cx="2399959" cy="581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tr-TR" sz="1900" b="0" i="0" u="none" strike="noStrike" kern="1200" cap="none" normalizeH="0" baseline="0" dirty="0" smtClean="0">
              <a:ln>
                <a:noFill/>
              </a:ln>
              <a:solidFill>
                <a:schemeClr val="tx1"/>
              </a:solidFill>
              <a:effectLst/>
              <a:latin typeface="Times New Roman" pitchFamily="18" charset="0"/>
              <a:cs typeface="Arial" charset="0"/>
            </a:rPr>
            <a:t> </a:t>
          </a:r>
          <a:r>
            <a:rPr kumimoji="0" lang="tr-TR" sz="1900" b="1" i="0" u="none" strike="noStrike" kern="1200" cap="none" normalizeH="0" baseline="0" dirty="0" smtClean="0">
              <a:ln>
                <a:noFill/>
              </a:ln>
              <a:solidFill>
                <a:srgbClr val="FFFF00"/>
              </a:solidFill>
              <a:effectLst/>
              <a:latin typeface="Times New Roman" pitchFamily="18" charset="0"/>
              <a:cs typeface="Arial" charset="0"/>
            </a:rPr>
            <a:t>ALT K.</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tr-TR" sz="1900" b="0" i="0" u="none" strike="noStrike" kern="1200" cap="none" normalizeH="0" baseline="0" dirty="0" smtClean="0">
              <a:ln>
                <a:noFill/>
              </a:ln>
              <a:solidFill>
                <a:schemeClr val="tx1"/>
              </a:solidFill>
              <a:effectLst/>
              <a:latin typeface="Times New Roman" pitchFamily="18" charset="0"/>
              <a:cs typeface="Arial" charset="0"/>
            </a:rPr>
            <a:t> </a:t>
          </a:r>
          <a:r>
            <a:rPr kumimoji="0" lang="tr-TR" sz="1900" b="1" i="0" u="none" strike="noStrike" kern="1200" cap="none" normalizeH="0" baseline="0" dirty="0" smtClean="0">
              <a:ln>
                <a:noFill/>
              </a:ln>
              <a:solidFill>
                <a:srgbClr val="FFFF00"/>
              </a:solidFill>
              <a:effectLst/>
              <a:latin typeface="Times New Roman" pitchFamily="18" charset="0"/>
              <a:cs typeface="Arial" charset="0"/>
            </a:rPr>
            <a:t>ÜST K.</a:t>
          </a:r>
        </a:p>
      </dsp:txBody>
      <dsp:txXfrm>
        <a:off x="5808452" y="1510865"/>
        <a:ext cx="2399959" cy="58176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5B9F9-CF56-4B95-8608-297AC449D301}" type="datetimeFigureOut">
              <a:rPr lang="tr-TR" smtClean="0"/>
              <a:pPr/>
              <a:t>17.12.2013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03B3E7-859A-405F-B8ED-727AE1034F50}" type="slidenum">
              <a:rPr lang="tr-TR" smtClean="0"/>
              <a:pPr/>
              <a:t>‹#›</a:t>
            </a:fld>
            <a:endParaRPr lang="tr-TR"/>
          </a:p>
        </p:txBody>
      </p:sp>
    </p:spTree>
    <p:extLst>
      <p:ext uri="{BB962C8B-B14F-4D97-AF65-F5344CB8AC3E}">
        <p14:creationId xmlns:p14="http://schemas.microsoft.com/office/powerpoint/2010/main" xmlns="" val="4197408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err="1" smtClean="0"/>
              <a:t>Every</a:t>
            </a:r>
            <a:r>
              <a:rPr lang="tr-TR" dirty="0" smtClean="0"/>
              <a:t> </a:t>
            </a:r>
            <a:r>
              <a:rPr lang="tr-TR" dirty="0" err="1" smtClean="0"/>
              <a:t>socio-economi</a:t>
            </a:r>
            <a:r>
              <a:rPr lang="tr-TR" baseline="0" dirty="0" err="1" smtClean="0"/>
              <a:t>c</a:t>
            </a:r>
            <a:r>
              <a:rPr lang="tr-TR" baseline="0" dirty="0" smtClean="0"/>
              <a:t> </a:t>
            </a:r>
            <a:r>
              <a:rPr lang="tr-TR" baseline="0" dirty="0" err="1" smtClean="0"/>
              <a:t>order</a:t>
            </a:r>
            <a:r>
              <a:rPr lang="tr-TR" baseline="0" dirty="0" smtClean="0"/>
              <a:t> </a:t>
            </a:r>
            <a:r>
              <a:rPr lang="tr-TR" baseline="0" dirty="0" err="1" smtClean="0"/>
              <a:t>needs</a:t>
            </a:r>
            <a:r>
              <a:rPr lang="tr-TR" baseline="0" dirty="0" smtClean="0"/>
              <a:t> </a:t>
            </a:r>
            <a:r>
              <a:rPr lang="tr-TR" baseline="0" dirty="0" err="1" smtClean="0"/>
              <a:t>to</a:t>
            </a:r>
            <a:r>
              <a:rPr lang="tr-TR" baseline="0" dirty="0" smtClean="0"/>
              <a:t> </a:t>
            </a:r>
            <a:r>
              <a:rPr lang="tr-TR" baseline="0" dirty="0" err="1" smtClean="0"/>
              <a:t>develop</a:t>
            </a:r>
            <a:r>
              <a:rPr lang="tr-TR" baseline="0" dirty="0" smtClean="0"/>
              <a:t> a CI </a:t>
            </a:r>
            <a:r>
              <a:rPr lang="tr-TR" baseline="0" dirty="0" err="1" smtClean="0"/>
              <a:t>which</a:t>
            </a:r>
            <a:r>
              <a:rPr lang="tr-TR" baseline="0" dirty="0" smtClean="0"/>
              <a:t> </a:t>
            </a:r>
            <a:r>
              <a:rPr lang="tr-TR" baseline="0" dirty="0" err="1" smtClean="0"/>
              <a:t>revolves</a:t>
            </a:r>
            <a:r>
              <a:rPr lang="tr-TR" baseline="0" dirty="0" smtClean="0"/>
              <a:t> </a:t>
            </a:r>
            <a:r>
              <a:rPr lang="tr-TR" baseline="0" dirty="0" err="1" smtClean="0"/>
              <a:t>around</a:t>
            </a:r>
            <a:r>
              <a:rPr lang="tr-TR" baseline="0" dirty="0" smtClean="0"/>
              <a:t> a FSL.</a:t>
            </a:r>
            <a:endParaRPr lang="en-US" dirty="0"/>
          </a:p>
        </p:txBody>
      </p:sp>
      <p:sp>
        <p:nvSpPr>
          <p:cNvPr id="4" name="Slide Number Placeholder 3"/>
          <p:cNvSpPr>
            <a:spLocks noGrp="1"/>
          </p:cNvSpPr>
          <p:nvPr>
            <p:ph type="sldNum" sz="quarter" idx="10"/>
          </p:nvPr>
        </p:nvSpPr>
        <p:spPr/>
        <p:txBody>
          <a:bodyPr/>
          <a:lstStyle/>
          <a:p>
            <a:fld id="{0F7337A0-79A2-4D2D-932E-773AF09663AC}" type="slidenum">
              <a:rPr lang="en-US" smtClean="0"/>
              <a:pPr/>
              <a:t>4</a:t>
            </a:fld>
            <a:endParaRPr lang="en-US"/>
          </a:p>
        </p:txBody>
      </p:sp>
    </p:spTree>
    <p:extLst>
      <p:ext uri="{BB962C8B-B14F-4D97-AF65-F5344CB8AC3E}">
        <p14:creationId xmlns:p14="http://schemas.microsoft.com/office/powerpoint/2010/main" xmlns="" val="2137782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tr-TR"/>
          </a:p>
        </p:txBody>
      </p:sp>
      <p:sp>
        <p:nvSpPr>
          <p:cNvPr id="16387" name="Rectangle 3"/>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tr-TR"/>
          </a:p>
        </p:txBody>
      </p:sp>
      <p:sp>
        <p:nvSpPr>
          <p:cNvPr id="17411" name="Rectangle 3"/>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676930A-EEBB-4B01-B3A1-6DE23B9100F2}" type="datetime1">
              <a:rPr lang="tr-TR" smtClean="0"/>
              <a:pPr/>
              <a:t>17.12.2013</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536C637B-9469-4A7E-BA1B-EADD389E329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ECFF1B-8A5E-4BEA-A95C-8CC19B8D78C8}" type="datetime1">
              <a:rPr lang="tr-TR" smtClean="0"/>
              <a:pPr/>
              <a:t>17.12.2013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6C637B-9469-4A7E-BA1B-EADD389E329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E708A5-2618-48E1-8A63-84EB2AB368FD}" type="datetime1">
              <a:rPr lang="tr-TR" smtClean="0"/>
              <a:pPr/>
              <a:t>17.12.2013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6C637B-9469-4A7E-BA1B-EADD389E329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custDataLst>
              <p:tags r:id="rId1"/>
            </p:custDataLst>
          </p:nvPr>
        </p:nvSpPr>
        <p:spPr>
          <a:xfrm>
            <a:off x="457200" y="274638"/>
            <a:ext cx="8229600" cy="1143000"/>
          </a:xfrm>
        </p:spPr>
        <p:txBody>
          <a:bodyPr/>
          <a:lstStyle/>
          <a:p>
            <a:r>
              <a:rPr lang="tr-TR" smtClean="0"/>
              <a:t>Asıl başlık stili için tıklatın</a:t>
            </a:r>
            <a:endParaRPr lang="tr-TR"/>
          </a:p>
        </p:txBody>
      </p:sp>
      <p:sp>
        <p:nvSpPr>
          <p:cNvPr id="3" name="2 Tablo Yer Tutucusu"/>
          <p:cNvSpPr>
            <a:spLocks noGrp="1"/>
          </p:cNvSpPr>
          <p:nvPr>
            <p:ph type="tbl" idx="1"/>
            <p:custDataLst>
              <p:tags r:id="rId2"/>
            </p:custDataLst>
          </p:nvPr>
        </p:nvSpPr>
        <p:spPr>
          <a:xfrm>
            <a:off x="457200" y="1600200"/>
            <a:ext cx="8229600" cy="4525963"/>
          </a:xfrm>
        </p:spPr>
        <p:txBody>
          <a:bodyPr/>
          <a:lstStyle/>
          <a:p>
            <a:pPr lvl="0"/>
            <a:endParaRPr lang="tr-TR" noProof="0" smtClean="0"/>
          </a:p>
        </p:txBody>
      </p:sp>
      <p:sp>
        <p:nvSpPr>
          <p:cNvPr id="4" name="Rectangle 4"/>
          <p:cNvSpPr>
            <a:spLocks noGrp="1" noChangeArrowheads="1"/>
          </p:cNvSpPr>
          <p:nvPr>
            <p:ph type="dt" sz="half" idx="10"/>
            <p:custDataLst>
              <p:tags r:id="rId3"/>
            </p:custDataLst>
          </p:nvPr>
        </p:nvSpPr>
        <p:spPr>
          <a:ln/>
        </p:spPr>
        <p:txBody>
          <a:bodyPr/>
          <a:lstStyle>
            <a:lvl1pPr>
              <a:defRPr/>
            </a:lvl1pPr>
          </a:lstStyle>
          <a:p>
            <a:pPr>
              <a:defRPr/>
            </a:pPr>
            <a:fld id="{FC519AED-8E13-47DE-B791-0CE7547CC666}" type="datetime1">
              <a:rPr lang="tr-TR" smtClean="0"/>
              <a:pPr>
                <a:defRPr/>
              </a:pPr>
              <a:t>17.12.2013</a:t>
            </a:fld>
            <a:endParaRPr lang="en-GB"/>
          </a:p>
        </p:txBody>
      </p:sp>
      <p:sp>
        <p:nvSpPr>
          <p:cNvPr id="5" name="Rectangle 5"/>
          <p:cNvSpPr>
            <a:spLocks noGrp="1" noChangeArrowheads="1"/>
          </p:cNvSpPr>
          <p:nvPr>
            <p:ph type="ftr" sz="quarter" idx="11"/>
            <p:custDataLst>
              <p:tags r:id="rId4"/>
            </p:custDataLst>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custDataLst>
              <p:tags r:id="rId5"/>
            </p:custDataLst>
          </p:nvPr>
        </p:nvSpPr>
        <p:spPr>
          <a:ln/>
        </p:spPr>
        <p:txBody>
          <a:bodyPr/>
          <a:lstStyle>
            <a:lvl1pPr>
              <a:defRPr/>
            </a:lvl1pPr>
          </a:lstStyle>
          <a:p>
            <a:pPr>
              <a:defRPr/>
            </a:pPr>
            <a:fld id="{3FB67B36-4313-4618-AC73-E3CF747E729D}" type="slidenum">
              <a:rPr lang="en-GB"/>
              <a:pPr>
                <a:defRPr/>
              </a:pPr>
              <a:t>‹#›</a:t>
            </a:fld>
            <a:endParaRPr lang="en-GB"/>
          </a:p>
        </p:txBody>
      </p:sp>
    </p:spTree>
    <p:extLst>
      <p:ext uri="{BB962C8B-B14F-4D97-AF65-F5344CB8AC3E}">
        <p14:creationId xmlns:p14="http://schemas.microsoft.com/office/powerpoint/2010/main" xmlns="" val="3904761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custDataLst>
              <p:tags r:id="rId1"/>
            </p:custDataLst>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custDataLst>
              <p:tags r:id="rId2"/>
            </p:custDataLst>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custDataLst>
              <p:tags r:id="rId3"/>
            </p:custDataLst>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custDataLst>
              <p:tags r:id="rId4"/>
            </p:custDataLst>
          </p:nvPr>
        </p:nvSpPr>
        <p:spPr>
          <a:ln/>
        </p:spPr>
        <p:txBody>
          <a:bodyPr/>
          <a:lstStyle>
            <a:lvl1pPr>
              <a:defRPr/>
            </a:lvl1pPr>
          </a:lstStyle>
          <a:p>
            <a:pPr>
              <a:defRPr/>
            </a:pPr>
            <a:fld id="{57C450E3-1EA8-423D-B63F-20D657D52763}" type="datetime1">
              <a:rPr lang="tr-TR" smtClean="0"/>
              <a:pPr>
                <a:defRPr/>
              </a:pPr>
              <a:t>17.12.2013</a:t>
            </a:fld>
            <a:endParaRPr lang="en-GB"/>
          </a:p>
        </p:txBody>
      </p:sp>
      <p:sp>
        <p:nvSpPr>
          <p:cNvPr id="6" name="Rectangle 5"/>
          <p:cNvSpPr>
            <a:spLocks noGrp="1" noChangeArrowheads="1"/>
          </p:cNvSpPr>
          <p:nvPr>
            <p:ph type="ftr" sz="quarter" idx="11"/>
            <p:custDataLst>
              <p:tags r:id="rId5"/>
            </p:custDataLst>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custDataLst>
              <p:tags r:id="rId6"/>
            </p:custDataLst>
          </p:nvPr>
        </p:nvSpPr>
        <p:spPr>
          <a:ln/>
        </p:spPr>
        <p:txBody>
          <a:bodyPr/>
          <a:lstStyle>
            <a:lvl1pPr>
              <a:defRPr/>
            </a:lvl1pPr>
          </a:lstStyle>
          <a:p>
            <a:pPr>
              <a:defRPr/>
            </a:pPr>
            <a:fld id="{CC8A7C26-A04E-4B07-86E3-7620AC3687B2}" type="slidenum">
              <a:rPr lang="en-GB"/>
              <a:pPr>
                <a:defRPr/>
              </a:pPr>
              <a:t>‹#›</a:t>
            </a:fld>
            <a:endParaRPr lang="en-GB"/>
          </a:p>
        </p:txBody>
      </p:sp>
    </p:spTree>
    <p:extLst>
      <p:ext uri="{BB962C8B-B14F-4D97-AF65-F5344CB8AC3E}">
        <p14:creationId xmlns:p14="http://schemas.microsoft.com/office/powerpoint/2010/main" xmlns="" val="112004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D9A30F-0901-4317-A3F6-6CD08F347C1B}" type="datetime1">
              <a:rPr lang="tr-TR" smtClean="0"/>
              <a:pPr/>
              <a:t>17.12.2013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6C637B-9469-4A7E-BA1B-EADD389E329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B33AD3-6ACB-479C-AF25-2B5EAD4D7FE9}" type="datetime1">
              <a:rPr lang="tr-TR" smtClean="0"/>
              <a:pPr/>
              <a:t>17.12.2013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6C637B-9469-4A7E-BA1B-EADD389E329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EB30E1-7476-4D54-8652-005EADFA7337}" type="datetime1">
              <a:rPr lang="tr-TR" smtClean="0"/>
              <a:pPr/>
              <a:t>17.12.2013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6C637B-9469-4A7E-BA1B-EADD389E329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E1A6BF-4F22-4EA8-95D7-26F8ECA58029}" type="datetime1">
              <a:rPr lang="tr-TR" smtClean="0"/>
              <a:pPr/>
              <a:t>17.12.2013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36C637B-9469-4A7E-BA1B-EADD389E329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C539E1-04D2-498A-8314-EF763CC988A7}" type="datetime1">
              <a:rPr lang="tr-TR" smtClean="0"/>
              <a:pPr/>
              <a:t>17.12.2013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36C637B-9469-4A7E-BA1B-EADD389E329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78A86-CD54-41A4-93E3-DCF8E0E0151B}" type="datetime1">
              <a:rPr lang="tr-TR" smtClean="0"/>
              <a:pPr/>
              <a:t>17.12.2013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36C637B-9469-4A7E-BA1B-EADD389E329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799F79-718F-4023-930D-9973AB0B2BC9}" type="datetime1">
              <a:rPr lang="tr-TR" smtClean="0"/>
              <a:pPr/>
              <a:t>17.12.2013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6C637B-9469-4A7E-BA1B-EADD389E329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A593D5-F83A-4708-9FF0-D738D8631FE2}" type="datetime1">
              <a:rPr lang="tr-TR" smtClean="0"/>
              <a:pPr/>
              <a:t>17.12.2013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536C637B-9469-4A7E-BA1B-EADD389E329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3587EB-F7B9-48AF-8C66-F369D87FC835}" type="datetime1">
              <a:rPr lang="tr-TR" smtClean="0"/>
              <a:pPr/>
              <a:t>17.12.2013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6C637B-9469-4A7E-BA1B-EADD389E329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2.emf"/><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hyperlink" Target="mailto:baskinoran@gmail.com" TargetMode="Externa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5" Type="http://schemas.openxmlformats.org/officeDocument/2006/relationships/slideLayout" Target="../slideLayouts/slideLayout2.xml"/><Relationship Id="rId4" Type="http://schemas.openxmlformats.org/officeDocument/2006/relationships/tags" Target="../tags/tag10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slideLayout" Target="../slideLayouts/slideLayout2.xml"/><Relationship Id="rId4" Type="http://schemas.openxmlformats.org/officeDocument/2006/relationships/tags" Target="../tags/tag112.xml"/></Relationships>
</file>

<file path=ppt/slides/_rels/slide14.xml.rels><?xml version="1.0" encoding="UTF-8" standalone="yes"?>
<Relationships xmlns="http://schemas.openxmlformats.org/package/2006/relationships"><Relationship Id="rId3" Type="http://schemas.openxmlformats.org/officeDocument/2006/relationships/tags" Target="../tags/tag115.xml"/><Relationship Id="rId7" Type="http://schemas.openxmlformats.org/officeDocument/2006/relationships/hyperlink" Target="http://www.tsk.tr/" TargetMode="Externa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hyperlink" Target="http://www.icisleri.gov.tr/" TargetMode="External"/><Relationship Id="rId5" Type="http://schemas.openxmlformats.org/officeDocument/2006/relationships/slideLayout" Target="../slideLayouts/slideLayout2.xml"/><Relationship Id="rId4" Type="http://schemas.openxmlformats.org/officeDocument/2006/relationships/tags" Target="../tags/tag116.xml"/></Relationships>
</file>

<file path=ppt/slides/_rels/slide15.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5" Type="http://schemas.openxmlformats.org/officeDocument/2006/relationships/slideLayout" Target="../slideLayouts/slideLayout2.xml"/><Relationship Id="rId4" Type="http://schemas.openxmlformats.org/officeDocument/2006/relationships/tags" Target="../tags/tag120.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tags" Target="../tags/tag123.xml"/><Relationship Id="rId7" Type="http://schemas.openxmlformats.org/officeDocument/2006/relationships/diagramData" Target="../diagrams/data2.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slideLayout" Target="../slideLayouts/slideLayout13.xml"/><Relationship Id="rId11" Type="http://schemas.microsoft.com/office/2007/relationships/diagramDrawing" Target="../diagrams/drawing2.xml"/><Relationship Id="rId5" Type="http://schemas.openxmlformats.org/officeDocument/2006/relationships/tags" Target="../tags/tag125.xml"/><Relationship Id="rId10" Type="http://schemas.openxmlformats.org/officeDocument/2006/relationships/diagramColors" Target="../diagrams/colors2.xml"/><Relationship Id="rId4" Type="http://schemas.openxmlformats.org/officeDocument/2006/relationships/tags" Target="../tags/tag124.xml"/><Relationship Id="rId9"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 Id="rId5" Type="http://schemas.openxmlformats.org/officeDocument/2006/relationships/slideLayout" Target="../slideLayouts/slideLayout2.xml"/><Relationship Id="rId4" Type="http://schemas.openxmlformats.org/officeDocument/2006/relationships/tags" Target="../tags/tag1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tags" Target="../tags/tag17.xml"/><Relationship Id="rId7" Type="http://schemas.openxmlformats.org/officeDocument/2006/relationships/diagramData" Target="../diagrams/data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2.xml"/><Relationship Id="rId11" Type="http://schemas.microsoft.com/office/2007/relationships/diagramDrawing" Target="../diagrams/drawing1.xml"/><Relationship Id="rId5" Type="http://schemas.openxmlformats.org/officeDocument/2006/relationships/tags" Target="../tags/tag19.xml"/><Relationship Id="rId10" Type="http://schemas.openxmlformats.org/officeDocument/2006/relationships/diagramColors" Target="../diagrams/colors1.xml"/><Relationship Id="rId4" Type="http://schemas.openxmlformats.org/officeDocument/2006/relationships/tags" Target="../tags/tag18.xml"/><Relationship Id="rId9"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slideLayout" Target="../slideLayouts/slideLayout2.xml"/><Relationship Id="rId4" Type="http://schemas.openxmlformats.org/officeDocument/2006/relationships/tags" Target="../tags/tag23.xml"/></Relationships>
</file>

<file path=ppt/slides/_rels/slide7.xml.rels><?xml version="1.0" encoding="UTF-8" standalone="yes"?>
<Relationships xmlns="http://schemas.openxmlformats.org/package/2006/relationships"><Relationship Id="rId8" Type="http://schemas.openxmlformats.org/officeDocument/2006/relationships/tags" Target="../tags/tag31.xml"/><Relationship Id="rId13" Type="http://schemas.openxmlformats.org/officeDocument/2006/relationships/tags" Target="../tags/tag36.xml"/><Relationship Id="rId18" Type="http://schemas.openxmlformats.org/officeDocument/2006/relationships/tags" Target="../tags/tag41.xml"/><Relationship Id="rId26" Type="http://schemas.openxmlformats.org/officeDocument/2006/relationships/tags" Target="../tags/tag49.xml"/><Relationship Id="rId39" Type="http://schemas.openxmlformats.org/officeDocument/2006/relationships/tags" Target="../tags/tag62.xml"/><Relationship Id="rId3" Type="http://schemas.openxmlformats.org/officeDocument/2006/relationships/tags" Target="../tags/tag26.xml"/><Relationship Id="rId21" Type="http://schemas.openxmlformats.org/officeDocument/2006/relationships/tags" Target="../tags/tag44.xml"/><Relationship Id="rId34" Type="http://schemas.openxmlformats.org/officeDocument/2006/relationships/tags" Target="../tags/tag57.xml"/><Relationship Id="rId7" Type="http://schemas.openxmlformats.org/officeDocument/2006/relationships/tags" Target="../tags/tag30.xml"/><Relationship Id="rId12" Type="http://schemas.openxmlformats.org/officeDocument/2006/relationships/tags" Target="../tags/tag35.xml"/><Relationship Id="rId17" Type="http://schemas.openxmlformats.org/officeDocument/2006/relationships/tags" Target="../tags/tag40.xml"/><Relationship Id="rId25" Type="http://schemas.openxmlformats.org/officeDocument/2006/relationships/tags" Target="../tags/tag48.xml"/><Relationship Id="rId33" Type="http://schemas.openxmlformats.org/officeDocument/2006/relationships/tags" Target="../tags/tag56.xml"/><Relationship Id="rId38" Type="http://schemas.openxmlformats.org/officeDocument/2006/relationships/tags" Target="../tags/tag61.xml"/><Relationship Id="rId2" Type="http://schemas.openxmlformats.org/officeDocument/2006/relationships/tags" Target="../tags/tag25.xml"/><Relationship Id="rId16" Type="http://schemas.openxmlformats.org/officeDocument/2006/relationships/tags" Target="../tags/tag39.xml"/><Relationship Id="rId20" Type="http://schemas.openxmlformats.org/officeDocument/2006/relationships/tags" Target="../tags/tag43.xml"/><Relationship Id="rId29" Type="http://schemas.openxmlformats.org/officeDocument/2006/relationships/tags" Target="../tags/tag52.xml"/><Relationship Id="rId41" Type="http://schemas.openxmlformats.org/officeDocument/2006/relationships/slideLayout" Target="../slideLayouts/slideLayout12.xml"/><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tags" Target="../tags/tag34.xml"/><Relationship Id="rId24" Type="http://schemas.openxmlformats.org/officeDocument/2006/relationships/tags" Target="../tags/tag47.xml"/><Relationship Id="rId32" Type="http://schemas.openxmlformats.org/officeDocument/2006/relationships/tags" Target="../tags/tag55.xml"/><Relationship Id="rId37" Type="http://schemas.openxmlformats.org/officeDocument/2006/relationships/tags" Target="../tags/tag60.xml"/><Relationship Id="rId40" Type="http://schemas.openxmlformats.org/officeDocument/2006/relationships/tags" Target="../tags/tag63.xml"/><Relationship Id="rId5" Type="http://schemas.openxmlformats.org/officeDocument/2006/relationships/tags" Target="../tags/tag28.xml"/><Relationship Id="rId15" Type="http://schemas.openxmlformats.org/officeDocument/2006/relationships/tags" Target="../tags/tag38.xml"/><Relationship Id="rId23" Type="http://schemas.openxmlformats.org/officeDocument/2006/relationships/tags" Target="../tags/tag46.xml"/><Relationship Id="rId28" Type="http://schemas.openxmlformats.org/officeDocument/2006/relationships/tags" Target="../tags/tag51.xml"/><Relationship Id="rId36" Type="http://schemas.openxmlformats.org/officeDocument/2006/relationships/tags" Target="../tags/tag59.xml"/><Relationship Id="rId10" Type="http://schemas.openxmlformats.org/officeDocument/2006/relationships/tags" Target="../tags/tag33.xml"/><Relationship Id="rId19" Type="http://schemas.openxmlformats.org/officeDocument/2006/relationships/tags" Target="../tags/tag42.xml"/><Relationship Id="rId31" Type="http://schemas.openxmlformats.org/officeDocument/2006/relationships/tags" Target="../tags/tag54.xml"/><Relationship Id="rId4" Type="http://schemas.openxmlformats.org/officeDocument/2006/relationships/tags" Target="../tags/tag27.xml"/><Relationship Id="rId9" Type="http://schemas.openxmlformats.org/officeDocument/2006/relationships/tags" Target="../tags/tag32.xml"/><Relationship Id="rId14" Type="http://schemas.openxmlformats.org/officeDocument/2006/relationships/tags" Target="../tags/tag37.xml"/><Relationship Id="rId22" Type="http://schemas.openxmlformats.org/officeDocument/2006/relationships/tags" Target="../tags/tag45.xml"/><Relationship Id="rId27" Type="http://schemas.openxmlformats.org/officeDocument/2006/relationships/tags" Target="../tags/tag50.xml"/><Relationship Id="rId30" Type="http://schemas.openxmlformats.org/officeDocument/2006/relationships/tags" Target="../tags/tag53.xml"/><Relationship Id="rId35" Type="http://schemas.openxmlformats.org/officeDocument/2006/relationships/tags" Target="../tags/tag58.xml"/></Relationships>
</file>

<file path=ppt/slides/_rels/slide8.xml.rels><?xml version="1.0" encoding="UTF-8" standalone="yes"?>
<Relationships xmlns="http://schemas.openxmlformats.org/package/2006/relationships"><Relationship Id="rId8" Type="http://schemas.openxmlformats.org/officeDocument/2006/relationships/tags" Target="../tags/tag71.xml"/><Relationship Id="rId13" Type="http://schemas.openxmlformats.org/officeDocument/2006/relationships/tags" Target="../tags/tag76.xml"/><Relationship Id="rId18" Type="http://schemas.openxmlformats.org/officeDocument/2006/relationships/tags" Target="../tags/tag81.xml"/><Relationship Id="rId3" Type="http://schemas.openxmlformats.org/officeDocument/2006/relationships/tags" Target="../tags/tag66.xml"/><Relationship Id="rId21" Type="http://schemas.openxmlformats.org/officeDocument/2006/relationships/slideLayout" Target="../slideLayouts/slideLayout7.xml"/><Relationship Id="rId7" Type="http://schemas.openxmlformats.org/officeDocument/2006/relationships/tags" Target="../tags/tag70.xml"/><Relationship Id="rId12" Type="http://schemas.openxmlformats.org/officeDocument/2006/relationships/tags" Target="../tags/tag75.xml"/><Relationship Id="rId17" Type="http://schemas.openxmlformats.org/officeDocument/2006/relationships/tags" Target="../tags/tag80.xml"/><Relationship Id="rId2" Type="http://schemas.openxmlformats.org/officeDocument/2006/relationships/tags" Target="../tags/tag65.xml"/><Relationship Id="rId16" Type="http://schemas.openxmlformats.org/officeDocument/2006/relationships/tags" Target="../tags/tag79.xml"/><Relationship Id="rId20" Type="http://schemas.openxmlformats.org/officeDocument/2006/relationships/tags" Target="../tags/tag83.xml"/><Relationship Id="rId1" Type="http://schemas.openxmlformats.org/officeDocument/2006/relationships/tags" Target="../tags/tag64.xml"/><Relationship Id="rId6" Type="http://schemas.openxmlformats.org/officeDocument/2006/relationships/tags" Target="../tags/tag69.xml"/><Relationship Id="rId11" Type="http://schemas.openxmlformats.org/officeDocument/2006/relationships/tags" Target="../tags/tag74.xml"/><Relationship Id="rId5" Type="http://schemas.openxmlformats.org/officeDocument/2006/relationships/tags" Target="../tags/tag68.xml"/><Relationship Id="rId15" Type="http://schemas.openxmlformats.org/officeDocument/2006/relationships/tags" Target="../tags/tag78.xml"/><Relationship Id="rId10" Type="http://schemas.openxmlformats.org/officeDocument/2006/relationships/tags" Target="../tags/tag73.xml"/><Relationship Id="rId19" Type="http://schemas.openxmlformats.org/officeDocument/2006/relationships/tags" Target="../tags/tag82.xml"/><Relationship Id="rId4" Type="http://schemas.openxmlformats.org/officeDocument/2006/relationships/tags" Target="../tags/tag67.xml"/><Relationship Id="rId9" Type="http://schemas.openxmlformats.org/officeDocument/2006/relationships/tags" Target="../tags/tag72.xml"/><Relationship Id="rId14" Type="http://schemas.openxmlformats.org/officeDocument/2006/relationships/tags" Target="../tags/tag77.xml"/><Relationship Id="rId2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8" Type="http://schemas.openxmlformats.org/officeDocument/2006/relationships/tags" Target="../tags/tag91.xml"/><Relationship Id="rId13" Type="http://schemas.openxmlformats.org/officeDocument/2006/relationships/tags" Target="../tags/tag96.xml"/><Relationship Id="rId18" Type="http://schemas.openxmlformats.org/officeDocument/2006/relationships/tags" Target="../tags/tag101.xml"/><Relationship Id="rId3" Type="http://schemas.openxmlformats.org/officeDocument/2006/relationships/tags" Target="../tags/tag86.xml"/><Relationship Id="rId21" Type="http://schemas.openxmlformats.org/officeDocument/2006/relationships/tags" Target="../tags/tag104.xml"/><Relationship Id="rId7" Type="http://schemas.openxmlformats.org/officeDocument/2006/relationships/tags" Target="../tags/tag90.xml"/><Relationship Id="rId12" Type="http://schemas.openxmlformats.org/officeDocument/2006/relationships/tags" Target="../tags/tag95.xml"/><Relationship Id="rId17" Type="http://schemas.openxmlformats.org/officeDocument/2006/relationships/tags" Target="../tags/tag100.xml"/><Relationship Id="rId2" Type="http://schemas.openxmlformats.org/officeDocument/2006/relationships/tags" Target="../tags/tag85.xml"/><Relationship Id="rId16" Type="http://schemas.openxmlformats.org/officeDocument/2006/relationships/tags" Target="../tags/tag99.xml"/><Relationship Id="rId20" Type="http://schemas.openxmlformats.org/officeDocument/2006/relationships/tags" Target="../tags/tag103.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tags" Target="../tags/tag94.xml"/><Relationship Id="rId5" Type="http://schemas.openxmlformats.org/officeDocument/2006/relationships/tags" Target="../tags/tag88.xml"/><Relationship Id="rId15" Type="http://schemas.openxmlformats.org/officeDocument/2006/relationships/tags" Target="../tags/tag98.xml"/><Relationship Id="rId23" Type="http://schemas.openxmlformats.org/officeDocument/2006/relationships/notesSlide" Target="../notesSlides/notesSlide4.xml"/><Relationship Id="rId10" Type="http://schemas.openxmlformats.org/officeDocument/2006/relationships/tags" Target="../tags/tag93.xml"/><Relationship Id="rId19" Type="http://schemas.openxmlformats.org/officeDocument/2006/relationships/tags" Target="../tags/tag102.xml"/><Relationship Id="rId4" Type="http://schemas.openxmlformats.org/officeDocument/2006/relationships/tags" Target="../tags/tag87.xml"/><Relationship Id="rId9" Type="http://schemas.openxmlformats.org/officeDocument/2006/relationships/tags" Target="../tags/tag92.xml"/><Relationship Id="rId14" Type="http://schemas.openxmlformats.org/officeDocument/2006/relationships/tags" Target="../tags/tag97.xml"/><Relationship Id="rId2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custDataLst>
              <p:tags r:id="rId2"/>
            </p:custDataLst>
          </p:nvPr>
        </p:nvSpPr>
        <p:spPr>
          <a:xfrm>
            <a:off x="685800" y="404664"/>
            <a:ext cx="7772400" cy="792088"/>
          </a:xfrm>
        </p:spPr>
        <p:txBody>
          <a:bodyPr>
            <a:normAutofit fontScale="90000"/>
          </a:bodyPr>
          <a:lstStyle/>
          <a:p>
            <a:pPr algn="ctr"/>
            <a:r>
              <a:rPr lang="tr-TR" sz="2400" dirty="0" smtClean="0"/>
              <a:t/>
            </a:r>
            <a:br>
              <a:rPr lang="tr-TR" sz="2400" dirty="0" smtClean="0"/>
            </a:br>
            <a:r>
              <a:rPr lang="tr-TR" sz="2400" dirty="0" smtClean="0"/>
              <a:t> </a:t>
            </a:r>
            <a:br>
              <a:rPr lang="tr-TR" sz="2400" dirty="0" smtClean="0"/>
            </a:br>
            <a:endParaRPr lang="tr-TR" sz="1800" dirty="0">
              <a:effectLst/>
            </a:endParaRPr>
          </a:p>
        </p:txBody>
      </p:sp>
      <p:sp>
        <p:nvSpPr>
          <p:cNvPr id="16387" name="Rectangle 3"/>
          <p:cNvSpPr>
            <a:spLocks noGrp="1" noChangeArrowheads="1"/>
          </p:cNvSpPr>
          <p:nvPr>
            <p:ph type="subTitle" idx="1"/>
            <p:custDataLst>
              <p:tags r:id="rId3"/>
            </p:custDataLst>
          </p:nvPr>
        </p:nvSpPr>
        <p:spPr>
          <a:xfrm>
            <a:off x="467544" y="32095"/>
            <a:ext cx="8352928" cy="6858000"/>
          </a:xfrm>
        </p:spPr>
        <p:txBody>
          <a:bodyPr>
            <a:normAutofit fontScale="25000" lnSpcReduction="20000"/>
          </a:bodyPr>
          <a:lstStyle/>
          <a:p>
            <a:pPr eaLnBrk="1" hangingPunct="1">
              <a:lnSpc>
                <a:spcPct val="80000"/>
              </a:lnSpc>
              <a:defRPr/>
            </a:pPr>
            <a:endParaRPr lang="tr-TR" sz="1000" dirty="0" smtClean="0">
              <a:solidFill>
                <a:srgbClr val="FF0000"/>
              </a:solidFill>
            </a:endParaRPr>
          </a:p>
          <a:p>
            <a:pPr eaLnBrk="1" hangingPunct="1">
              <a:lnSpc>
                <a:spcPct val="80000"/>
              </a:lnSpc>
              <a:defRPr/>
            </a:pPr>
            <a:endParaRPr lang="tr-TR" b="1" dirty="0" smtClean="0">
              <a:solidFill>
                <a:srgbClr val="FF0000"/>
              </a:solidFill>
              <a:effectLst>
                <a:outerShdw blurRad="38100" dist="38100" dir="2700000" algn="tl">
                  <a:srgbClr val="C0C0C0"/>
                </a:outerShdw>
              </a:effectLst>
            </a:endParaRPr>
          </a:p>
          <a:p>
            <a:pPr algn="l"/>
            <a:endParaRPr lang="en-US" sz="5400" dirty="0">
              <a:solidFill>
                <a:srgbClr val="000000"/>
              </a:solidFill>
              <a:latin typeface="Arial"/>
            </a:endParaRPr>
          </a:p>
          <a:p>
            <a:pPr algn="ctr"/>
            <a:r>
              <a:rPr lang="en-US" sz="5400" dirty="0">
                <a:solidFill>
                  <a:srgbClr val="000000"/>
                </a:solidFill>
                <a:latin typeface="Arial"/>
              </a:rPr>
              <a:t> </a:t>
            </a:r>
            <a:r>
              <a:rPr lang="en-US" sz="4800" b="1" dirty="0">
                <a:solidFill>
                  <a:srgbClr val="FF0000"/>
                </a:solidFill>
                <a:effectLst>
                  <a:outerShdw blurRad="38100" dist="38100" dir="2700000" algn="tl">
                    <a:srgbClr val="000000">
                      <a:alpha val="43137"/>
                    </a:srgbClr>
                  </a:outerShdw>
                </a:effectLst>
                <a:latin typeface="Arial"/>
              </a:rPr>
              <a:t>KTOEÖS </a:t>
            </a:r>
            <a:endParaRPr lang="en-US" sz="4800" dirty="0">
              <a:solidFill>
                <a:srgbClr val="FF0000"/>
              </a:solidFill>
              <a:effectLst>
                <a:outerShdw blurRad="38100" dist="38100" dir="2700000" algn="tl">
                  <a:srgbClr val="000000">
                    <a:alpha val="43137"/>
                  </a:srgbClr>
                </a:outerShdw>
              </a:effectLst>
              <a:latin typeface="Arial"/>
            </a:endParaRPr>
          </a:p>
          <a:p>
            <a:pPr algn="ctr"/>
            <a:r>
              <a:rPr lang="en-US" sz="6000" b="1" dirty="0">
                <a:solidFill>
                  <a:srgbClr val="FF0000"/>
                </a:solidFill>
                <a:effectLst>
                  <a:outerShdw blurRad="38100" dist="38100" dir="2700000" algn="tl">
                    <a:srgbClr val="000000">
                      <a:alpha val="43137"/>
                    </a:srgbClr>
                  </a:outerShdw>
                </a:effectLst>
                <a:latin typeface="Arial"/>
              </a:rPr>
              <a:t>KIBRIS TÜRK ORTA EĞİTİM ÖĞRETMENLER SENDİKASI</a:t>
            </a:r>
            <a:endParaRPr lang="tr-TR" sz="5600" b="1" dirty="0" smtClean="0">
              <a:solidFill>
                <a:srgbClr val="FF0000"/>
              </a:solidFill>
              <a:effectLst>
                <a:outerShdw blurRad="38100" dist="38100" dir="2700000" algn="tl">
                  <a:srgbClr val="000000">
                    <a:alpha val="43137"/>
                  </a:srgbClr>
                </a:outerShdw>
              </a:effectLst>
            </a:endParaRPr>
          </a:p>
          <a:p>
            <a:pPr algn="ctr" eaLnBrk="1" hangingPunct="1">
              <a:lnSpc>
                <a:spcPct val="120000"/>
              </a:lnSpc>
              <a:defRPr/>
            </a:pPr>
            <a:r>
              <a:rPr lang="tr-TR" sz="6400" b="1" dirty="0" smtClean="0">
                <a:solidFill>
                  <a:srgbClr val="00B0F0"/>
                </a:solidFill>
              </a:rPr>
              <a:t>Girne – 14 Aralık 2013</a:t>
            </a:r>
          </a:p>
          <a:p>
            <a:pPr eaLnBrk="1" hangingPunct="1">
              <a:lnSpc>
                <a:spcPct val="120000"/>
              </a:lnSpc>
              <a:defRPr/>
            </a:pPr>
            <a:endParaRPr lang="tr-TR" sz="16000" b="1" dirty="0" smtClean="0">
              <a:solidFill>
                <a:srgbClr val="00B0F0"/>
              </a:solidFill>
              <a:effectLst>
                <a:outerShdw blurRad="38100" dist="38100" dir="2700000" algn="tl">
                  <a:srgbClr val="C0C0C0"/>
                </a:outerShdw>
              </a:effectLst>
            </a:endParaRPr>
          </a:p>
          <a:p>
            <a:pPr eaLnBrk="1" hangingPunct="1">
              <a:lnSpc>
                <a:spcPct val="120000"/>
              </a:lnSpc>
              <a:defRPr/>
            </a:pPr>
            <a:r>
              <a:rPr lang="tr-TR" sz="16000" b="1" dirty="0" smtClean="0">
                <a:solidFill>
                  <a:schemeClr val="bg1"/>
                </a:solidFill>
                <a:effectLst>
                  <a:outerShdw blurRad="38100" dist="38100" dir="2700000" algn="tl">
                    <a:srgbClr val="C0C0C0"/>
                  </a:outerShdw>
                </a:effectLst>
              </a:rPr>
              <a:t>Türkiye’de Birlik-Beraberlik Meselesi </a:t>
            </a:r>
          </a:p>
          <a:p>
            <a:pPr eaLnBrk="1" hangingPunct="1">
              <a:lnSpc>
                <a:spcPct val="120000"/>
              </a:lnSpc>
              <a:defRPr/>
            </a:pPr>
            <a:r>
              <a:rPr lang="tr-TR" sz="12800" b="1" dirty="0" smtClean="0">
                <a:solidFill>
                  <a:schemeClr val="bg1"/>
                </a:solidFill>
                <a:effectLst>
                  <a:outerShdw blurRad="38100" dist="38100" dir="2700000" algn="tl">
                    <a:srgbClr val="C0C0C0"/>
                  </a:outerShdw>
                </a:effectLst>
              </a:rPr>
              <a:t>ve </a:t>
            </a:r>
            <a:r>
              <a:rPr lang="tr-TR" sz="16000" b="1" dirty="0" smtClean="0">
                <a:solidFill>
                  <a:schemeClr val="bg1"/>
                </a:solidFill>
                <a:effectLst>
                  <a:outerShdw blurRad="38100" dist="38100" dir="2700000" algn="tl">
                    <a:srgbClr val="C0C0C0"/>
                  </a:outerShdw>
                </a:effectLst>
              </a:rPr>
              <a:t>Kimlik Çatışmaları</a:t>
            </a:r>
            <a:endParaRPr lang="tr-TR" sz="7000" dirty="0" smtClean="0">
              <a:solidFill>
                <a:schemeClr val="bg1"/>
              </a:solidFill>
            </a:endParaRPr>
          </a:p>
          <a:p>
            <a:pPr eaLnBrk="1" hangingPunct="1">
              <a:lnSpc>
                <a:spcPct val="80000"/>
              </a:lnSpc>
              <a:defRPr/>
            </a:pPr>
            <a:endParaRPr lang="tr-TR" sz="7000" b="1" dirty="0"/>
          </a:p>
          <a:p>
            <a:pPr eaLnBrk="1" hangingPunct="1">
              <a:lnSpc>
                <a:spcPct val="80000"/>
              </a:lnSpc>
              <a:defRPr/>
            </a:pPr>
            <a:r>
              <a:rPr lang="tr-TR" sz="9600" b="1" dirty="0" smtClean="0"/>
              <a:t>Baskın Oran</a:t>
            </a:r>
            <a:endParaRPr lang="tr-TR" sz="9600" dirty="0" smtClean="0"/>
          </a:p>
          <a:p>
            <a:pPr eaLnBrk="1" hangingPunct="1">
              <a:lnSpc>
                <a:spcPct val="80000"/>
              </a:lnSpc>
              <a:defRPr/>
            </a:pPr>
            <a:endParaRPr lang="tr-TR" sz="1200" dirty="0" smtClean="0"/>
          </a:p>
          <a:p>
            <a:pPr eaLnBrk="1" hangingPunct="1">
              <a:lnSpc>
                <a:spcPct val="80000"/>
              </a:lnSpc>
              <a:defRPr/>
            </a:pPr>
            <a:endParaRPr lang="tr-TR" sz="1200" dirty="0" smtClean="0"/>
          </a:p>
          <a:p>
            <a:pPr eaLnBrk="1" hangingPunct="1">
              <a:lnSpc>
                <a:spcPct val="80000"/>
              </a:lnSpc>
              <a:defRPr/>
            </a:pPr>
            <a:endParaRPr lang="tr-TR" sz="2900" dirty="0" smtClean="0"/>
          </a:p>
          <a:p>
            <a:pPr eaLnBrk="1" hangingPunct="1">
              <a:lnSpc>
                <a:spcPct val="80000"/>
              </a:lnSpc>
              <a:defRPr/>
            </a:pPr>
            <a:endParaRPr lang="tr-TR" sz="2900" dirty="0"/>
          </a:p>
          <a:p>
            <a:pPr eaLnBrk="1" hangingPunct="1">
              <a:lnSpc>
                <a:spcPct val="80000"/>
              </a:lnSpc>
              <a:defRPr/>
            </a:pPr>
            <a:endParaRPr lang="tr-TR" sz="4000" dirty="0" smtClean="0"/>
          </a:p>
          <a:p>
            <a:pPr algn="l" eaLnBrk="1" hangingPunct="1">
              <a:lnSpc>
                <a:spcPct val="70000"/>
              </a:lnSpc>
              <a:defRPr/>
            </a:pPr>
            <a:r>
              <a:rPr lang="tr-TR" sz="4800" dirty="0" smtClean="0"/>
              <a:t>Başlıca kaynak: </a:t>
            </a:r>
          </a:p>
          <a:p>
            <a:pPr algn="l" eaLnBrk="1" hangingPunct="1">
              <a:lnSpc>
                <a:spcPct val="70000"/>
              </a:lnSpc>
              <a:defRPr/>
            </a:pPr>
            <a:endParaRPr lang="tr-TR" sz="4800" dirty="0" smtClean="0"/>
          </a:p>
          <a:p>
            <a:pPr algn="l" eaLnBrk="1" hangingPunct="1">
              <a:lnSpc>
                <a:spcPct val="70000"/>
              </a:lnSpc>
              <a:defRPr/>
            </a:pPr>
            <a:r>
              <a:rPr lang="tr-TR" sz="4800" dirty="0" smtClean="0"/>
              <a:t>B. Oran, </a:t>
            </a:r>
            <a:r>
              <a:rPr lang="tr-TR" sz="4800" b="1" dirty="0" smtClean="0"/>
              <a:t>Türkiye’de Azınlıklar - Kavramlar, Teori, Lozan, İç Mevzuat, İçtihat, Uygulama</a:t>
            </a:r>
            <a:r>
              <a:rPr lang="tr-TR" sz="4800" dirty="0" smtClean="0"/>
              <a:t>,</a:t>
            </a:r>
          </a:p>
          <a:p>
            <a:pPr algn="l" eaLnBrk="1" hangingPunct="1">
              <a:lnSpc>
                <a:spcPct val="70000"/>
              </a:lnSpc>
              <a:defRPr/>
            </a:pPr>
            <a:r>
              <a:rPr lang="tr-TR" sz="4800" dirty="0" smtClean="0"/>
              <a:t> </a:t>
            </a:r>
          </a:p>
          <a:p>
            <a:pPr algn="l" eaLnBrk="1" hangingPunct="1">
              <a:lnSpc>
                <a:spcPct val="70000"/>
              </a:lnSpc>
              <a:defRPr/>
            </a:pPr>
            <a:r>
              <a:rPr lang="tr-TR" sz="4800" dirty="0" smtClean="0"/>
              <a:t>6. baskı, İstanbul, İletişim Yayınları, 2010.                                                                                                      								</a:t>
            </a:r>
          </a:p>
          <a:p>
            <a:pPr algn="l" eaLnBrk="1" hangingPunct="1">
              <a:lnSpc>
                <a:spcPct val="70000"/>
              </a:lnSpc>
              <a:defRPr/>
            </a:pPr>
            <a:endParaRPr lang="tr-TR" sz="4800" dirty="0"/>
          </a:p>
          <a:p>
            <a:pPr eaLnBrk="1" hangingPunct="1">
              <a:lnSpc>
                <a:spcPct val="70000"/>
              </a:lnSpc>
              <a:defRPr/>
            </a:pPr>
            <a:endParaRPr lang="tr-TR" sz="7200" dirty="0" smtClean="0">
              <a:hlinkClick r:id="rId6"/>
            </a:endParaRPr>
          </a:p>
          <a:p>
            <a:pPr eaLnBrk="1" hangingPunct="1">
              <a:lnSpc>
                <a:spcPct val="70000"/>
              </a:lnSpc>
              <a:defRPr/>
            </a:pPr>
            <a:r>
              <a:rPr lang="tr-TR" sz="7200" dirty="0" smtClean="0">
                <a:hlinkClick r:id="rId6"/>
              </a:rPr>
              <a:t>baskinoran@gmail.com</a:t>
            </a:r>
            <a:endParaRPr lang="tr-TR" sz="7200" dirty="0" smtClean="0"/>
          </a:p>
          <a:p>
            <a:pPr eaLnBrk="1" hangingPunct="1">
              <a:lnSpc>
                <a:spcPct val="70000"/>
              </a:lnSpc>
              <a:defRPr/>
            </a:pPr>
            <a:endParaRPr lang="tr-TR" sz="7200" dirty="0"/>
          </a:p>
          <a:p>
            <a:pPr eaLnBrk="1" hangingPunct="1">
              <a:lnSpc>
                <a:spcPct val="70000"/>
              </a:lnSpc>
              <a:defRPr/>
            </a:pPr>
            <a:r>
              <a:rPr lang="tr-TR" sz="7200" dirty="0" smtClean="0"/>
              <a:t>www. baskinoran.com</a:t>
            </a:r>
          </a:p>
          <a:p>
            <a:pPr algn="l" eaLnBrk="1" hangingPunct="1">
              <a:lnSpc>
                <a:spcPct val="70000"/>
              </a:lnSpc>
              <a:defRPr/>
            </a:pPr>
            <a:endParaRPr lang="tr-TR" sz="4800" dirty="0"/>
          </a:p>
          <a:p>
            <a:pPr algn="l" eaLnBrk="1" hangingPunct="1">
              <a:lnSpc>
                <a:spcPct val="70000"/>
              </a:lnSpc>
              <a:defRPr/>
            </a:pPr>
            <a:r>
              <a:rPr lang="tr-TR" sz="7200" dirty="0" smtClean="0"/>
              <a:t> </a:t>
            </a:r>
            <a:endParaRPr lang="tr-TR" sz="5500" dirty="0" smtClean="0"/>
          </a:p>
          <a:p>
            <a:pPr algn="l" eaLnBrk="1" hangingPunct="1">
              <a:lnSpc>
                <a:spcPct val="70000"/>
              </a:lnSpc>
              <a:defRPr/>
            </a:pPr>
            <a:r>
              <a:rPr lang="tr-TR" sz="5500" dirty="0"/>
              <a:t>	</a:t>
            </a:r>
            <a:r>
              <a:rPr lang="tr-TR" sz="5500" dirty="0" smtClean="0"/>
              <a:t>	         </a:t>
            </a:r>
          </a:p>
          <a:p>
            <a:pPr eaLnBrk="1" hangingPunct="1">
              <a:lnSpc>
                <a:spcPct val="80000"/>
              </a:lnSpc>
              <a:defRPr/>
            </a:pPr>
            <a:endParaRPr lang="en-GB" sz="5500" dirty="0" smtClean="0"/>
          </a:p>
          <a:p>
            <a:pPr eaLnBrk="1" hangingPunct="1">
              <a:lnSpc>
                <a:spcPct val="80000"/>
              </a:lnSpc>
              <a:defRPr/>
            </a:pPr>
            <a:endParaRPr lang="tr-TR" sz="1200" dirty="0" smtClean="0"/>
          </a:p>
          <a:p>
            <a:pPr eaLnBrk="1" hangingPunct="1">
              <a:lnSpc>
                <a:spcPct val="80000"/>
              </a:lnSpc>
              <a:defRPr/>
            </a:pPr>
            <a:endParaRPr lang="tr-TR" sz="1200" dirty="0" smtClean="0"/>
          </a:p>
          <a:p>
            <a:pPr eaLnBrk="1" hangingPunct="1">
              <a:lnSpc>
                <a:spcPct val="80000"/>
              </a:lnSpc>
              <a:defRPr/>
            </a:pPr>
            <a:endParaRPr lang="tr-TR" sz="1200" dirty="0" smtClean="0"/>
          </a:p>
          <a:p>
            <a:pPr eaLnBrk="1" hangingPunct="1">
              <a:lnSpc>
                <a:spcPct val="80000"/>
              </a:lnSpc>
              <a:defRPr/>
            </a:pPr>
            <a:endParaRPr lang="tr-TR" sz="1200" dirty="0" smtClean="0"/>
          </a:p>
        </p:txBody>
      </p:sp>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187624" y="260648"/>
            <a:ext cx="792089" cy="7920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xmlns="" val="1139259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tr-TR" sz="3200" dirty="0" smtClean="0"/>
              <a:t>Türkiye’de Durum</a:t>
            </a:r>
            <a:endParaRPr lang="en-US" sz="3200" dirty="0"/>
          </a:p>
        </p:txBody>
      </p:sp>
      <p:sp>
        <p:nvSpPr>
          <p:cNvPr id="3" name="Content Placeholder 2"/>
          <p:cNvSpPr>
            <a:spLocks noGrp="1"/>
          </p:cNvSpPr>
          <p:nvPr>
            <p:ph idx="1"/>
          </p:nvPr>
        </p:nvSpPr>
        <p:spPr>
          <a:xfrm>
            <a:off x="457200" y="980728"/>
            <a:ext cx="8229600" cy="5343872"/>
          </a:xfrm>
        </p:spPr>
        <p:txBody>
          <a:bodyPr/>
          <a:lstStyle/>
          <a:p>
            <a:pPr algn="just"/>
            <a:r>
              <a:rPr lang="tr-TR" sz="2000" dirty="0" smtClean="0"/>
              <a:t>Melez durum: «Türk» iki kimlikten oluşur:</a:t>
            </a:r>
          </a:p>
          <a:p>
            <a:pPr lvl="1" algn="just"/>
            <a:r>
              <a:rPr lang="tr-TR" sz="1600" dirty="0" smtClean="0"/>
              <a:t>Etnik Türkler,</a:t>
            </a:r>
          </a:p>
          <a:p>
            <a:pPr lvl="1" algn="just"/>
            <a:r>
              <a:rPr lang="tr-TR" sz="1600" dirty="0" smtClean="0"/>
              <a:t>Sübjektif kimlik olarak Türklüğü seçen Türk-olmayan Müslümanlar (Boşnak, </a:t>
            </a:r>
            <a:r>
              <a:rPr lang="tr-TR" sz="1600" dirty="0" err="1" smtClean="0"/>
              <a:t>Torbeş</a:t>
            </a:r>
            <a:r>
              <a:rPr lang="tr-TR" sz="1600" dirty="0" smtClean="0"/>
              <a:t>, Laz, Pomak…)</a:t>
            </a:r>
          </a:p>
          <a:p>
            <a:pPr lvl="1" algn="just"/>
            <a:r>
              <a:rPr lang="tr-TR" sz="1600" dirty="0" smtClean="0"/>
              <a:t>İfadesi: «Ne Mutlu Türk’üm </a:t>
            </a:r>
            <a:r>
              <a:rPr lang="tr-TR" sz="1600" dirty="0" smtClean="0">
                <a:solidFill>
                  <a:srgbClr val="FF0000"/>
                </a:solidFill>
              </a:rPr>
              <a:t>DİYENE</a:t>
            </a:r>
            <a:r>
              <a:rPr lang="tr-TR" sz="1600" dirty="0" smtClean="0"/>
              <a:t>». («doğana» veya «olana» değil).</a:t>
            </a:r>
          </a:p>
          <a:p>
            <a:pPr algn="just"/>
            <a:endParaRPr lang="tr-TR" sz="1800" dirty="0" smtClean="0"/>
          </a:p>
          <a:p>
            <a:pPr algn="just"/>
            <a:r>
              <a:rPr lang="tr-TR" sz="2000" dirty="0" smtClean="0"/>
              <a:t>Bu durumda Türk, bir  milletin adıdır denebilir: «Türk Milleti» - </a:t>
            </a:r>
            <a:r>
              <a:rPr lang="tr-TR" sz="2000" dirty="0"/>
              <a:t>«</a:t>
            </a:r>
            <a:r>
              <a:rPr lang="tr-TR" sz="2000" i="1" dirty="0"/>
              <a:t>Türk Devletine vatandaşlık bağı ile bağlı herkes Türk’tür»</a:t>
            </a:r>
            <a:r>
              <a:rPr lang="tr-TR" sz="2000" dirty="0"/>
              <a:t> </a:t>
            </a:r>
            <a:r>
              <a:rPr lang="tr-TR" sz="2000" dirty="0" smtClean="0"/>
              <a:t>(1982 </a:t>
            </a:r>
            <a:r>
              <a:rPr lang="tr-TR" sz="2000" dirty="0"/>
              <a:t>Anayasası Md. </a:t>
            </a:r>
            <a:r>
              <a:rPr lang="tr-TR" sz="2000" dirty="0" smtClean="0"/>
              <a:t>66).</a:t>
            </a:r>
          </a:p>
          <a:p>
            <a:pPr algn="just"/>
            <a:endParaRPr lang="tr-TR" sz="2000" dirty="0" smtClean="0"/>
          </a:p>
          <a:p>
            <a:pPr algn="just"/>
            <a:r>
              <a:rPr lang="tr-TR" sz="2000" dirty="0" smtClean="0"/>
              <a:t>Fakat, kritik soru: «</a:t>
            </a:r>
            <a:r>
              <a:rPr lang="tr-TR" sz="2000" dirty="0"/>
              <a:t>Türk» </a:t>
            </a:r>
            <a:r>
              <a:rPr lang="tr-TR" sz="2000" dirty="0" smtClean="0"/>
              <a:t>nedir?  </a:t>
            </a:r>
          </a:p>
          <a:p>
            <a:pPr lvl="1" algn="just"/>
            <a:r>
              <a:rPr lang="tr-TR" sz="1600" dirty="0" smtClean="0"/>
              <a:t>Devletin Yasama, Yürütme, Yargı erkleri ve</a:t>
            </a:r>
          </a:p>
          <a:p>
            <a:pPr lvl="1" algn="just"/>
            <a:r>
              <a:rPr lang="tr-TR" sz="1600" dirty="0" smtClean="0"/>
              <a:t>Halk katında</a:t>
            </a:r>
            <a:r>
              <a:rPr lang="tr-TR" sz="1600" dirty="0" smtClean="0">
                <a:solidFill>
                  <a:srgbClr val="FF0000"/>
                </a:solidFill>
              </a:rPr>
              <a:t>.</a:t>
            </a:r>
            <a:endParaRPr lang="tr-TR" sz="1600" dirty="0">
              <a:solidFill>
                <a:srgbClr val="FF0000"/>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536C637B-9469-4A7E-BA1B-EADD389E3296}" type="slidenum">
              <a:rPr lang="tr-TR" smtClean="0"/>
              <a:pPr/>
              <a:t>10</a:t>
            </a:fld>
            <a:endParaRPr lang="tr-TR"/>
          </a:p>
        </p:txBody>
      </p:sp>
    </p:spTree>
    <p:extLst>
      <p:ext uri="{BB962C8B-B14F-4D97-AF65-F5344CB8AC3E}">
        <p14:creationId xmlns:p14="http://schemas.microsoft.com/office/powerpoint/2010/main" xmlns="" val="49473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2"/>
            </p:custDataLst>
          </p:nvPr>
        </p:nvSpPr>
        <p:spPr>
          <a:xfrm>
            <a:off x="457200" y="1"/>
            <a:ext cx="8229600" cy="476671"/>
          </a:xfrm>
        </p:spPr>
        <p:txBody>
          <a:bodyPr>
            <a:noAutofit/>
          </a:bodyPr>
          <a:lstStyle/>
          <a:p>
            <a:pPr eaLnBrk="1" hangingPunct="1"/>
            <a:r>
              <a:rPr lang="tr-TR" sz="2800" dirty="0" smtClean="0"/>
              <a:t>Türklük ve Soy (1)</a:t>
            </a:r>
            <a:endParaRPr lang="en-US" sz="2800" dirty="0" smtClean="0"/>
          </a:p>
        </p:txBody>
      </p:sp>
      <p:sp>
        <p:nvSpPr>
          <p:cNvPr id="40963" name="Rectangle 3"/>
          <p:cNvSpPr>
            <a:spLocks noGrp="1" noChangeArrowheads="1"/>
          </p:cNvSpPr>
          <p:nvPr>
            <p:ph idx="1"/>
            <p:custDataLst>
              <p:tags r:id="rId3"/>
            </p:custDataLst>
          </p:nvPr>
        </p:nvSpPr>
        <p:spPr>
          <a:xfrm>
            <a:off x="0" y="764704"/>
            <a:ext cx="9144000" cy="5832648"/>
          </a:xfrm>
        </p:spPr>
        <p:txBody>
          <a:bodyPr>
            <a:normAutofit fontScale="25000" lnSpcReduction="20000"/>
          </a:bodyPr>
          <a:lstStyle/>
          <a:p>
            <a:pPr marL="0" indent="0" eaLnBrk="1" hangingPunct="1">
              <a:lnSpc>
                <a:spcPct val="80000"/>
              </a:lnSpc>
              <a:buNone/>
              <a:defRPr/>
            </a:pPr>
            <a:endParaRPr lang="tr-TR" sz="2000" dirty="0" smtClean="0"/>
          </a:p>
          <a:p>
            <a:pPr lvl="0">
              <a:lnSpc>
                <a:spcPct val="120000"/>
              </a:lnSpc>
              <a:buClr>
                <a:srgbClr val="0BD0D9"/>
              </a:buClr>
              <a:defRPr/>
            </a:pPr>
            <a:r>
              <a:rPr lang="tr-TR" sz="6400" dirty="0" smtClean="0">
                <a:solidFill>
                  <a:prstClr val="black"/>
                </a:solidFill>
              </a:rPr>
              <a:t>1940’ların </a:t>
            </a:r>
            <a:r>
              <a:rPr lang="tr-TR" sz="6400" dirty="0">
                <a:solidFill>
                  <a:prstClr val="black"/>
                </a:solidFill>
              </a:rPr>
              <a:t>sonuna kadar subay olmak, memur olmak, Avrupa’ya öğrenci gitmek için: “</a:t>
            </a:r>
            <a:r>
              <a:rPr lang="tr-TR" sz="6400" b="1" dirty="0">
                <a:solidFill>
                  <a:prstClr val="black"/>
                </a:solidFill>
              </a:rPr>
              <a:t>Türk olmak</a:t>
            </a:r>
            <a:r>
              <a:rPr lang="tr-TR" sz="6400" dirty="0">
                <a:solidFill>
                  <a:prstClr val="black"/>
                </a:solidFill>
              </a:rPr>
              <a:t>”, “</a:t>
            </a:r>
            <a:r>
              <a:rPr lang="tr-TR" sz="6400" b="1" dirty="0">
                <a:solidFill>
                  <a:prstClr val="black"/>
                </a:solidFill>
              </a:rPr>
              <a:t>Türk soyundan olmak</a:t>
            </a:r>
            <a:r>
              <a:rPr lang="tr-TR" sz="6400" dirty="0">
                <a:solidFill>
                  <a:prstClr val="black"/>
                </a:solidFill>
              </a:rPr>
              <a:t>”, “</a:t>
            </a:r>
            <a:r>
              <a:rPr lang="tr-TR" sz="6400" b="1" dirty="0">
                <a:solidFill>
                  <a:prstClr val="black"/>
                </a:solidFill>
              </a:rPr>
              <a:t>Türk ırkından olmak</a:t>
            </a:r>
            <a:r>
              <a:rPr lang="tr-TR" sz="6400" dirty="0">
                <a:solidFill>
                  <a:prstClr val="black"/>
                </a:solidFill>
              </a:rPr>
              <a:t>”. Ankara Askerî Baytar Mektebine Talebe Kayıt ve Kabulü» adlı ilanda birinci şart: «</a:t>
            </a:r>
            <a:r>
              <a:rPr lang="tr-TR" sz="6400" b="1" dirty="0">
                <a:solidFill>
                  <a:prstClr val="black"/>
                </a:solidFill>
              </a:rPr>
              <a:t>A) TC tebaasından ve Türk ırkından olmak</a:t>
            </a:r>
            <a:r>
              <a:rPr lang="tr-TR" sz="6400" dirty="0">
                <a:solidFill>
                  <a:prstClr val="black"/>
                </a:solidFill>
              </a:rPr>
              <a:t>». </a:t>
            </a:r>
            <a:endParaRPr lang="tr-TR" sz="6400" dirty="0" smtClean="0">
              <a:solidFill>
                <a:prstClr val="black"/>
              </a:solidFill>
            </a:endParaRPr>
          </a:p>
          <a:p>
            <a:pPr lvl="0">
              <a:lnSpc>
                <a:spcPct val="120000"/>
              </a:lnSpc>
              <a:buClr>
                <a:srgbClr val="0BD0D9"/>
              </a:buClr>
              <a:defRPr/>
            </a:pPr>
            <a:r>
              <a:rPr lang="tr-TR" sz="6400" dirty="0" smtClean="0">
                <a:solidFill>
                  <a:prstClr val="black"/>
                </a:solidFill>
              </a:rPr>
              <a:t>1965 </a:t>
            </a:r>
            <a:r>
              <a:rPr lang="tr-TR" sz="6400" dirty="0">
                <a:solidFill>
                  <a:prstClr val="black"/>
                </a:solidFill>
              </a:rPr>
              <a:t>sonrası: “</a:t>
            </a:r>
            <a:r>
              <a:rPr lang="tr-TR" sz="6400" b="1" dirty="0">
                <a:solidFill>
                  <a:prstClr val="black"/>
                </a:solidFill>
              </a:rPr>
              <a:t>TC vatandaşı olmak</a:t>
            </a:r>
            <a:r>
              <a:rPr lang="tr-TR" sz="6400" dirty="0">
                <a:solidFill>
                  <a:prstClr val="black"/>
                </a:solidFill>
              </a:rPr>
              <a:t>”. Ama</a:t>
            </a:r>
            <a:r>
              <a:rPr lang="tr-TR" sz="6400" dirty="0" smtClean="0">
                <a:solidFill>
                  <a:prstClr val="black"/>
                </a:solidFill>
              </a:rPr>
              <a:t>:</a:t>
            </a:r>
          </a:p>
          <a:p>
            <a:pPr>
              <a:lnSpc>
                <a:spcPct val="120000"/>
              </a:lnSpc>
              <a:defRPr/>
            </a:pPr>
            <a:r>
              <a:rPr lang="tr-TR" sz="6400" b="1" u="sng" dirty="0" smtClean="0">
                <a:solidFill>
                  <a:srgbClr val="C00000"/>
                </a:solidFill>
              </a:rPr>
              <a:t>YASAMA</a:t>
            </a:r>
            <a:r>
              <a:rPr lang="tr-TR" sz="6400" dirty="0" smtClean="0"/>
              <a:t>: </a:t>
            </a:r>
          </a:p>
          <a:p>
            <a:pPr>
              <a:lnSpc>
                <a:spcPct val="120000"/>
              </a:lnSpc>
              <a:defRPr/>
            </a:pPr>
            <a:r>
              <a:rPr lang="tr-TR" sz="6400" dirty="0" smtClean="0"/>
              <a:t>04.05.2004: Vatandaşlık başvurularında: </a:t>
            </a:r>
            <a:r>
              <a:rPr lang="tr-TR" sz="6400" i="1" dirty="0" smtClean="0"/>
              <a:t>“</a:t>
            </a:r>
            <a:r>
              <a:rPr lang="tr-TR" sz="6400" b="1" dirty="0" smtClean="0"/>
              <a:t>Soy durumunun tetkiki ricası</a:t>
            </a:r>
            <a:r>
              <a:rPr lang="tr-TR" sz="6400" i="1" dirty="0" smtClean="0"/>
              <a:t>…”</a:t>
            </a:r>
            <a:r>
              <a:rPr lang="tr-TR" sz="6400" dirty="0" smtClean="0"/>
              <a:t>.</a:t>
            </a:r>
            <a:r>
              <a:rPr lang="tr-TR" sz="6400" dirty="0" smtClean="0">
                <a:sym typeface="Wingdings" pitchFamily="2" charset="2"/>
              </a:rPr>
              <a:t> </a:t>
            </a:r>
          </a:p>
          <a:p>
            <a:pPr>
              <a:lnSpc>
                <a:spcPct val="120000"/>
              </a:lnSpc>
              <a:defRPr/>
            </a:pPr>
            <a:r>
              <a:rPr lang="tr-TR" sz="6400" dirty="0" smtClean="0">
                <a:sym typeface="Wingdings" pitchFamily="2" charset="2"/>
              </a:rPr>
              <a:t>2009’da </a:t>
            </a:r>
            <a:r>
              <a:rPr lang="tr-TR" sz="6400" dirty="0">
                <a:sym typeface="Wingdings" pitchFamily="2" charset="2"/>
              </a:rPr>
              <a:t>yürürlüğe 5901 sayılı Türk Vatandaşlık Kanunu’nun Geçici Md. 1’in başlığı “</a:t>
            </a:r>
            <a:r>
              <a:rPr lang="tr-TR" sz="6400" b="1" dirty="0">
                <a:sym typeface="Wingdings" pitchFamily="2" charset="2"/>
              </a:rPr>
              <a:t>Türk soylu yabancılar</a:t>
            </a:r>
            <a:r>
              <a:rPr lang="tr-TR" sz="6400" dirty="0">
                <a:sym typeface="Wingdings" pitchFamily="2" charset="2"/>
              </a:rPr>
              <a:t>”. Kanunun uygulanmasına ilişkin yönetmelik “</a:t>
            </a:r>
            <a:r>
              <a:rPr lang="tr-TR" sz="6400" b="1" dirty="0">
                <a:sym typeface="Wingdings" pitchFamily="2" charset="2"/>
              </a:rPr>
              <a:t>yabancının soy </a:t>
            </a:r>
            <a:r>
              <a:rPr lang="tr-TR" sz="6400" b="1" dirty="0" err="1">
                <a:sym typeface="Wingdings" pitchFamily="2" charset="2"/>
              </a:rPr>
              <a:t>durumu</a:t>
            </a:r>
            <a:r>
              <a:rPr lang="tr-TR" sz="6400" dirty="0" err="1">
                <a:sym typeface="Wingdings" pitchFamily="2" charset="2"/>
              </a:rPr>
              <a:t>”nun</a:t>
            </a:r>
            <a:r>
              <a:rPr lang="tr-TR" sz="6400" dirty="0">
                <a:sym typeface="Wingdings" pitchFamily="2" charset="2"/>
              </a:rPr>
              <a:t> “</a:t>
            </a:r>
            <a:r>
              <a:rPr lang="tr-TR" sz="6400" b="1" dirty="0">
                <a:sym typeface="Wingdings" pitchFamily="2" charset="2"/>
              </a:rPr>
              <a:t>Türk kültürüne yakınlığı, örf ve adet birlikteliği ile “ana veya babasının soyu esas alınarak.</a:t>
            </a:r>
            <a:r>
              <a:rPr lang="tr-TR" sz="6400" dirty="0">
                <a:sym typeface="Wingdings" pitchFamily="2" charset="2"/>
              </a:rPr>
              <a:t>..” belirlenmesini öngörüyor. </a:t>
            </a:r>
            <a:endParaRPr lang="tr-TR" sz="6400" dirty="0" smtClean="0">
              <a:sym typeface="Wingdings" pitchFamily="2" charset="2"/>
            </a:endParaRPr>
          </a:p>
          <a:p>
            <a:pPr>
              <a:lnSpc>
                <a:spcPct val="120000"/>
              </a:lnSpc>
              <a:defRPr/>
            </a:pPr>
            <a:r>
              <a:rPr lang="tr-TR" sz="6400" dirty="0" smtClean="0">
                <a:sym typeface="Wingdings" pitchFamily="2" charset="2"/>
              </a:rPr>
              <a:t>2006 </a:t>
            </a:r>
            <a:r>
              <a:rPr lang="tr-TR" sz="6400" dirty="0">
                <a:sym typeface="Wingdings" pitchFamily="2" charset="2"/>
              </a:rPr>
              <a:t>tarihli 5543 sayılı İskan Kanunu’nda “</a:t>
            </a:r>
            <a:r>
              <a:rPr lang="tr-TR" sz="6400" b="1" dirty="0">
                <a:sym typeface="Wingdings" pitchFamily="2" charset="2"/>
              </a:rPr>
              <a:t>Türk soyundan olma</a:t>
            </a:r>
            <a:r>
              <a:rPr lang="tr-TR" sz="6400" dirty="0">
                <a:sym typeface="Wingdings" pitchFamily="2" charset="2"/>
              </a:rPr>
              <a:t>” </a:t>
            </a:r>
            <a:r>
              <a:rPr lang="tr-TR" sz="6400" dirty="0" smtClean="0">
                <a:sym typeface="Wingdings" pitchFamily="2" charset="2"/>
              </a:rPr>
              <a:t>ifadesi var. Tanımı: “</a:t>
            </a:r>
            <a:r>
              <a:rPr lang="tr-TR" sz="6400" b="1" dirty="0" smtClean="0">
                <a:sym typeface="Wingdings" pitchFamily="2" charset="2"/>
              </a:rPr>
              <a:t>B. </a:t>
            </a:r>
            <a:r>
              <a:rPr lang="tr-TR" sz="6400" b="1" dirty="0">
                <a:sym typeface="Wingdings" pitchFamily="2" charset="2"/>
              </a:rPr>
              <a:t>Trakya Türkleri ile Irak, Çin (Doğu Türkistan), Afganistan, Bulgaristan ve </a:t>
            </a:r>
            <a:r>
              <a:rPr lang="tr-TR" sz="6400" b="1" dirty="0" smtClean="0">
                <a:sym typeface="Wingdings" pitchFamily="2" charset="2"/>
              </a:rPr>
              <a:t>KKTC </a:t>
            </a:r>
            <a:r>
              <a:rPr lang="tr-TR" sz="6400" b="1" dirty="0">
                <a:sym typeface="Wingdings" pitchFamily="2" charset="2"/>
              </a:rPr>
              <a:t>uyruklu Türk soylu </a:t>
            </a:r>
            <a:r>
              <a:rPr lang="tr-TR" sz="6400" b="1" dirty="0" smtClean="0">
                <a:sym typeface="Wingdings" pitchFamily="2" charset="2"/>
              </a:rPr>
              <a:t>yabancılar</a:t>
            </a:r>
            <a:r>
              <a:rPr lang="tr-TR" sz="6400" dirty="0" smtClean="0">
                <a:sym typeface="Wingdings" pitchFamily="2" charset="2"/>
              </a:rPr>
              <a:t>” (23.2.2009 </a:t>
            </a:r>
            <a:r>
              <a:rPr lang="tr-TR" sz="6400" dirty="0">
                <a:sym typeface="Wingdings" pitchFamily="2" charset="2"/>
              </a:rPr>
              <a:t>tarih ve 2009/14699 </a:t>
            </a:r>
            <a:r>
              <a:rPr lang="tr-TR" sz="6400" dirty="0" smtClean="0">
                <a:sym typeface="Wingdings" pitchFamily="2" charset="2"/>
              </a:rPr>
              <a:t>s. «Çalışma İzninden Muaf Tutulacaklara İlişkin Yönetmelik).</a:t>
            </a:r>
          </a:p>
          <a:p>
            <a:pPr>
              <a:lnSpc>
                <a:spcPct val="120000"/>
              </a:lnSpc>
              <a:defRPr/>
            </a:pPr>
            <a:r>
              <a:rPr lang="tr-TR" sz="6400" b="1" u="sng" dirty="0" smtClean="0">
                <a:solidFill>
                  <a:srgbClr val="C00000"/>
                </a:solidFill>
              </a:rPr>
              <a:t>YARGI</a:t>
            </a:r>
            <a:r>
              <a:rPr lang="tr-TR" sz="6400" dirty="0" smtClean="0"/>
              <a:t>: </a:t>
            </a:r>
          </a:p>
          <a:p>
            <a:pPr>
              <a:lnSpc>
                <a:spcPct val="120000"/>
              </a:lnSpc>
              <a:defRPr/>
            </a:pPr>
            <a:r>
              <a:rPr lang="tr-TR" sz="6400" dirty="0" smtClean="0"/>
              <a:t>Şerafettin Elçi 22 ay bakanlık yaptı (03.01.1978-12.11.1979). </a:t>
            </a:r>
            <a:r>
              <a:rPr lang="tr-TR" sz="6400" dirty="0" smtClean="0">
                <a:sym typeface="Wingdings" pitchFamily="2" charset="2"/>
              </a:rPr>
              <a:t> 30 ay hapis yattı (22.10.1980-29.04.1983; tamamı 4 yıl 7 ay; TCK 142/3’den). Çünkü: </a:t>
            </a:r>
            <a:r>
              <a:rPr lang="tr-TR" sz="6400" dirty="0" smtClean="0"/>
              <a:t>“Türkiye’de Kürtler vardır, ben de Kürt’üm” demişti. </a:t>
            </a:r>
          </a:p>
          <a:p>
            <a:pPr>
              <a:lnSpc>
                <a:spcPct val="120000"/>
              </a:lnSpc>
              <a:defRPr/>
            </a:pPr>
            <a:r>
              <a:rPr lang="tr-TR" sz="6400" dirty="0" smtClean="0"/>
              <a:t>2010 AİHM </a:t>
            </a:r>
            <a:r>
              <a:rPr lang="tr-TR" sz="6400" dirty="0"/>
              <a:t>Dink-Türkiye </a:t>
            </a:r>
            <a:r>
              <a:rPr lang="tr-TR" sz="6400" dirty="0" smtClean="0"/>
              <a:t>kararı: «</a:t>
            </a:r>
            <a:r>
              <a:rPr lang="tr-TR" sz="6400" b="1" dirty="0"/>
              <a:t>Yargıtay tarafından verilen tanım, Türklük kavramını, </a:t>
            </a:r>
            <a:r>
              <a:rPr lang="tr-TR" sz="6400" b="1" dirty="0" smtClean="0"/>
              <a:t>dinsel, tarihsel, </a:t>
            </a:r>
            <a:r>
              <a:rPr lang="tr-TR" sz="6400" b="1" dirty="0"/>
              <a:t>dilsel ve geleneksel olarak Türklere aidiyetle sınırlandırarak, uluslararası </a:t>
            </a:r>
            <a:r>
              <a:rPr lang="tr-TR" sz="6400" b="1" dirty="0" smtClean="0"/>
              <a:t>antlaşmalarla </a:t>
            </a:r>
            <a:r>
              <a:rPr lang="tr-TR" sz="6400" b="1" dirty="0"/>
              <a:t>tanınan ya da tanınmayan her türlü </a:t>
            </a:r>
            <a:r>
              <a:rPr lang="tr-TR" sz="6400" b="1" dirty="0" smtClean="0"/>
              <a:t>dinsel, </a:t>
            </a:r>
            <a:r>
              <a:rPr lang="tr-TR" sz="6400" b="1" dirty="0"/>
              <a:t>dilsel ve etnik azınlığı, Türklük tanımından dışlamaktadır. </a:t>
            </a:r>
            <a:r>
              <a:rPr lang="tr-TR" sz="6400" dirty="0" smtClean="0"/>
              <a:t>»</a:t>
            </a:r>
            <a:r>
              <a:rPr lang="tr-TR" sz="6400" dirty="0" smtClean="0">
                <a:solidFill>
                  <a:srgbClr val="FF0000"/>
                </a:solidFill>
              </a:rPr>
              <a:t>.</a:t>
            </a:r>
          </a:p>
          <a:p>
            <a:pPr lvl="1" eaLnBrk="1" hangingPunct="1">
              <a:lnSpc>
                <a:spcPct val="80000"/>
              </a:lnSpc>
              <a:defRPr/>
            </a:pPr>
            <a:endParaRPr lang="tr-TR" sz="7600" dirty="0" smtClean="0"/>
          </a:p>
          <a:p>
            <a:pPr lvl="1" eaLnBrk="1" hangingPunct="1">
              <a:lnSpc>
                <a:spcPct val="80000"/>
              </a:lnSpc>
              <a:buFontTx/>
              <a:buNone/>
              <a:defRPr/>
            </a:pPr>
            <a:endParaRPr lang="tr-TR" sz="700" dirty="0" smtClean="0"/>
          </a:p>
          <a:p>
            <a:pPr lvl="1" eaLnBrk="1" hangingPunct="1">
              <a:lnSpc>
                <a:spcPct val="80000"/>
              </a:lnSpc>
              <a:defRPr/>
            </a:pPr>
            <a:endParaRPr lang="en-US" sz="700" dirty="0" smtClean="0"/>
          </a:p>
        </p:txBody>
      </p:sp>
      <p:sp>
        <p:nvSpPr>
          <p:cNvPr id="6148" name="4 Slayt Numarası Yer Tutucusu"/>
          <p:cNvSpPr>
            <a:spLocks noGrp="1"/>
          </p:cNvSpPr>
          <p:nvPr>
            <p:ph type="sldNum" sz="quarter" idx="12"/>
            <p:custDataLst>
              <p:tags r:id="rId4"/>
            </p:custDataLst>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02A6EB-DC2F-4EE8-A9A2-7582AE561478}" type="slidenum">
              <a:rPr lang="en-GB" smtClean="0"/>
              <a:pPr eaLnBrk="1" hangingPunct="1"/>
              <a:t>11</a:t>
            </a:fld>
            <a:endParaRPr lang="en-GB" dirty="0" smtClean="0"/>
          </a:p>
        </p:txBody>
      </p:sp>
    </p:spTree>
    <p:custDataLst>
      <p:tags r:id="rId1"/>
    </p:custDataLst>
    <p:extLst>
      <p:ext uri="{BB962C8B-B14F-4D97-AF65-F5344CB8AC3E}">
        <p14:creationId xmlns:p14="http://schemas.microsoft.com/office/powerpoint/2010/main" xmlns="" val="56185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Effect transition="in" filter="checkerboard(across)">
                                      <p:cBhvr>
                                        <p:cTn id="7" dur="500"/>
                                        <p:tgtEl>
                                          <p:spTgt spid="409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0963">
                                            <p:txEl>
                                              <p:pRg st="2" end="2"/>
                                            </p:txEl>
                                          </p:spTgt>
                                        </p:tgtEl>
                                        <p:attrNameLst>
                                          <p:attrName>style.visibility</p:attrName>
                                        </p:attrNameLst>
                                      </p:cBhvr>
                                      <p:to>
                                        <p:strVal val="visible"/>
                                      </p:to>
                                    </p:set>
                                    <p:animEffect transition="in" filter="checkerboard(across)">
                                      <p:cBhvr>
                                        <p:cTn id="12" dur="500"/>
                                        <p:tgtEl>
                                          <p:spTgt spid="409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0963">
                                            <p:txEl>
                                              <p:pRg st="3" end="3"/>
                                            </p:txEl>
                                          </p:spTgt>
                                        </p:tgtEl>
                                        <p:attrNameLst>
                                          <p:attrName>style.visibility</p:attrName>
                                        </p:attrNameLst>
                                      </p:cBhvr>
                                      <p:to>
                                        <p:strVal val="visible"/>
                                      </p:to>
                                    </p:set>
                                    <p:animEffect transition="in" filter="checkerboard(across)">
                                      <p:cBhvr>
                                        <p:cTn id="17" dur="300"/>
                                        <p:tgtEl>
                                          <p:spTgt spid="409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0963">
                                            <p:txEl>
                                              <p:pRg st="7" end="7"/>
                                            </p:txEl>
                                          </p:spTgt>
                                        </p:tgtEl>
                                        <p:attrNameLst>
                                          <p:attrName>style.visibility</p:attrName>
                                        </p:attrNameLst>
                                      </p:cBhvr>
                                      <p:to>
                                        <p:strVal val="visible"/>
                                      </p:to>
                                    </p:set>
                                    <p:animEffect transition="in" filter="checkerboard(across)">
                                      <p:cBhvr>
                                        <p:cTn id="22" dur="500"/>
                                        <p:tgtEl>
                                          <p:spTgt spid="4096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Effect transition="in" filter="checkerboard(across)">
                                      <p:cBhvr>
                                        <p:cTn id="27" dur="500"/>
                                        <p:tgtEl>
                                          <p:spTgt spid="409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0963">
                                            <p:txEl>
                                              <p:pRg st="5" end="5"/>
                                            </p:txEl>
                                          </p:spTgt>
                                        </p:tgtEl>
                                        <p:attrNameLst>
                                          <p:attrName>style.visibility</p:attrName>
                                        </p:attrNameLst>
                                      </p:cBhvr>
                                      <p:to>
                                        <p:strVal val="visible"/>
                                      </p:to>
                                    </p:set>
                                    <p:animEffect transition="in" filter="checkerboard(across)">
                                      <p:cBhvr>
                                        <p:cTn id="32" dur="500"/>
                                        <p:tgtEl>
                                          <p:spTgt spid="409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0963">
                                            <p:txEl>
                                              <p:pRg st="6" end="6"/>
                                            </p:txEl>
                                          </p:spTgt>
                                        </p:tgtEl>
                                        <p:attrNameLst>
                                          <p:attrName>style.visibility</p:attrName>
                                        </p:attrNameLst>
                                      </p:cBhvr>
                                      <p:to>
                                        <p:strVal val="visible"/>
                                      </p:to>
                                    </p:set>
                                    <p:animEffect transition="in" filter="checkerboard(across)">
                                      <p:cBhvr>
                                        <p:cTn id="37" dur="500"/>
                                        <p:tgtEl>
                                          <p:spTgt spid="409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40963">
                                            <p:txEl>
                                              <p:pRg st="8" end="8"/>
                                            </p:txEl>
                                          </p:spTgt>
                                        </p:tgtEl>
                                        <p:attrNameLst>
                                          <p:attrName>style.visibility</p:attrName>
                                        </p:attrNameLst>
                                      </p:cBhvr>
                                      <p:to>
                                        <p:strVal val="visible"/>
                                      </p:to>
                                    </p:set>
                                    <p:animEffect transition="in" filter="checkerboard(across)">
                                      <p:cBhvr>
                                        <p:cTn id="42" dur="500"/>
                                        <p:tgtEl>
                                          <p:spTgt spid="4096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40963">
                                            <p:txEl>
                                              <p:pRg st="9" end="9"/>
                                            </p:txEl>
                                          </p:spTgt>
                                        </p:tgtEl>
                                        <p:attrNameLst>
                                          <p:attrName>style.visibility</p:attrName>
                                        </p:attrNameLst>
                                      </p:cBhvr>
                                      <p:to>
                                        <p:strVal val="visible"/>
                                      </p:to>
                                    </p:set>
                                    <p:animEffect transition="in" filter="checkerboard(across)">
                                      <p:cBhvr>
                                        <p:cTn id="47" dur="500"/>
                                        <p:tgtEl>
                                          <p:spTgt spid="409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a:bodyPr>
          <a:lstStyle/>
          <a:p>
            <a:r>
              <a:rPr lang="tr-TR" sz="2800" dirty="0" smtClean="0"/>
              <a:t>Türklük ve Soy (2)</a:t>
            </a:r>
            <a:endParaRPr lang="en-US" sz="2800" dirty="0"/>
          </a:p>
        </p:txBody>
      </p:sp>
      <p:sp>
        <p:nvSpPr>
          <p:cNvPr id="3" name="Content Placeholder 2"/>
          <p:cNvSpPr>
            <a:spLocks noGrp="1"/>
          </p:cNvSpPr>
          <p:nvPr>
            <p:ph idx="1"/>
          </p:nvPr>
        </p:nvSpPr>
        <p:spPr>
          <a:xfrm>
            <a:off x="457200" y="1196752"/>
            <a:ext cx="8229600" cy="5127848"/>
          </a:xfrm>
        </p:spPr>
        <p:txBody>
          <a:bodyPr>
            <a:normAutofit fontScale="92500" lnSpcReduction="20000"/>
          </a:bodyPr>
          <a:lstStyle/>
          <a:p>
            <a:r>
              <a:rPr lang="tr-TR" sz="1800" b="1" u="sng" dirty="0" smtClean="0">
                <a:solidFill>
                  <a:srgbClr val="C00000"/>
                </a:solidFill>
              </a:rPr>
              <a:t>YÜRÜTME</a:t>
            </a:r>
            <a:r>
              <a:rPr lang="tr-TR" sz="1800" dirty="0" smtClean="0"/>
              <a:t>: </a:t>
            </a:r>
          </a:p>
          <a:p>
            <a:r>
              <a:rPr lang="tr-TR" sz="1800" dirty="0" smtClean="0"/>
              <a:t>İçişleri Bakanı Meral Akşener, Mart 97, Öcalan’a: “</a:t>
            </a:r>
            <a:r>
              <a:rPr lang="tr-TR" sz="1800" b="1" dirty="0" smtClean="0"/>
              <a:t>Ermeni Dölü</a:t>
            </a:r>
            <a:r>
              <a:rPr lang="tr-TR" sz="1800" dirty="0" smtClean="0"/>
              <a:t>”. TCK </a:t>
            </a:r>
            <a:r>
              <a:rPr lang="tr-TR" sz="1800" dirty="0" err="1" smtClean="0"/>
              <a:t>md.</a:t>
            </a:r>
            <a:r>
              <a:rPr lang="tr-TR" sz="1800" dirty="0" smtClean="0"/>
              <a:t> 159’dan (bugünkü 301; “Türklüğü aşağılamak”)  takibata uğramadı. Madde Kürt veya Ermeni olan vatandaşları aşağılamayı engellemiyor. </a:t>
            </a:r>
          </a:p>
          <a:p>
            <a:r>
              <a:rPr lang="tr-TR" sz="1800" dirty="0" smtClean="0"/>
              <a:t>C. Çiçek: «</a:t>
            </a:r>
            <a:r>
              <a:rPr lang="tr-TR" sz="1800" b="1" dirty="0" smtClean="0"/>
              <a:t>DTP Iğdır’ı da aldı, Ermenistan sınırına dayandı</a:t>
            </a:r>
            <a:r>
              <a:rPr lang="tr-TR" sz="1800" dirty="0" smtClean="0"/>
              <a:t>» (Nisan 09).</a:t>
            </a:r>
            <a:r>
              <a:rPr lang="tr-TR" sz="1800" dirty="0" smtClean="0">
                <a:solidFill>
                  <a:srgbClr val="C00000"/>
                </a:solidFill>
              </a:rPr>
              <a:t> </a:t>
            </a:r>
          </a:p>
          <a:p>
            <a:r>
              <a:rPr lang="tr-TR" sz="1800" dirty="0" smtClean="0"/>
              <a:t>Kasım 2008’de Milli Savunma Bakanı Vecdi Gönül Urla’da: “</a:t>
            </a:r>
            <a:r>
              <a:rPr lang="tr-TR" sz="1800" b="1" dirty="0" smtClean="0"/>
              <a:t>Bugün Rum ve Ermeniler olsaydı milli devlet olamazdık</a:t>
            </a:r>
            <a:r>
              <a:rPr lang="tr-TR" sz="1800" dirty="0" smtClean="0"/>
              <a:t>”. </a:t>
            </a:r>
          </a:p>
          <a:p>
            <a:r>
              <a:rPr lang="tr-TR" sz="1800" dirty="0" smtClean="0"/>
              <a:t>İlköğretim 8. Sınıf Vatandaşlık ve İnsan Hakları Eğitimi kitabı: “</a:t>
            </a:r>
            <a:r>
              <a:rPr lang="tr-TR" sz="1800" b="1" dirty="0" smtClean="0"/>
              <a:t>Türk kelimesi ilk defa Göktürk Devleti tarafından kullanılmıştır. Daha sonra Türk soyuna mensup olan bütün toplulukları ifade eden milli bir ad olmuştur</a:t>
            </a:r>
            <a:r>
              <a:rPr lang="tr-TR" sz="1800" dirty="0" smtClean="0"/>
              <a:t>”.</a:t>
            </a:r>
          </a:p>
          <a:p>
            <a:endParaRPr lang="tr-TR" sz="1800" dirty="0" smtClean="0"/>
          </a:p>
          <a:p>
            <a:r>
              <a:rPr lang="tr-TR" sz="1800" b="1" u="sng" dirty="0" smtClean="0">
                <a:solidFill>
                  <a:srgbClr val="C00000"/>
                </a:solidFill>
              </a:rPr>
              <a:t>HALK</a:t>
            </a:r>
            <a:r>
              <a:rPr lang="tr-TR" sz="1800" dirty="0" smtClean="0"/>
              <a:t>: </a:t>
            </a:r>
          </a:p>
          <a:p>
            <a:r>
              <a:rPr lang="tr-TR" sz="1800" dirty="0" smtClean="0"/>
              <a:t>Aralık 2008 Ermenilerden Özür kampanyasında: “</a:t>
            </a:r>
            <a:r>
              <a:rPr lang="tr-TR" sz="1800" b="1" dirty="0" smtClean="0"/>
              <a:t>Sende nasıl bir kan var ki böyle bir kampanya başlatıyorsun?</a:t>
            </a:r>
            <a:r>
              <a:rPr lang="tr-TR" sz="1800" dirty="0" smtClean="0"/>
              <a:t>» </a:t>
            </a:r>
          </a:p>
          <a:p>
            <a:r>
              <a:rPr lang="tr-TR" sz="1800" dirty="0" smtClean="0"/>
              <a:t>«Estağfurullah»</a:t>
            </a:r>
          </a:p>
          <a:p>
            <a:endParaRPr lang="tr-TR" sz="1800" dirty="0" smtClean="0"/>
          </a:p>
          <a:p>
            <a:r>
              <a:rPr lang="tr-TR" sz="1800" dirty="0" smtClean="0"/>
              <a:t>Hani “</a:t>
            </a:r>
            <a:r>
              <a:rPr lang="tr-TR" sz="1800" b="1" dirty="0" smtClean="0"/>
              <a:t>Türk Milleti</a:t>
            </a:r>
            <a:r>
              <a:rPr lang="tr-TR" sz="1800" dirty="0" smtClean="0"/>
              <a:t>” bütün etnik grupları kapsıyordu ve ırk ayrımı yoktu? Bu durumda, Kürtler Türk müdür? </a:t>
            </a:r>
          </a:p>
          <a:p>
            <a:r>
              <a:rPr lang="tr-TR" sz="1800" dirty="0" smtClean="0"/>
              <a:t>Evetse, Kürt Sorunu nedir?  Hayırsa, “Türk Milleti” nedir? (+ Prof. Yasin Aktay: Türk Irkı tartışması)</a:t>
            </a:r>
            <a:r>
              <a:rPr lang="tr-TR" sz="1800" dirty="0" smtClean="0">
                <a:solidFill>
                  <a:srgbClr val="FF0000"/>
                </a:solidFill>
              </a:rPr>
              <a:t>.</a:t>
            </a:r>
          </a:p>
          <a:p>
            <a:endParaRPr lang="tr-TR" sz="2000" dirty="0" smtClean="0"/>
          </a:p>
          <a:p>
            <a:pPr marL="0" indent="0">
              <a:buNone/>
            </a:pPr>
            <a:endParaRPr lang="tr-TR" sz="2000" dirty="0"/>
          </a:p>
        </p:txBody>
      </p:sp>
      <p:sp>
        <p:nvSpPr>
          <p:cNvPr id="4" name="Slide Number Placeholder 3"/>
          <p:cNvSpPr>
            <a:spLocks noGrp="1"/>
          </p:cNvSpPr>
          <p:nvPr>
            <p:ph type="sldNum" sz="quarter" idx="12"/>
          </p:nvPr>
        </p:nvSpPr>
        <p:spPr/>
        <p:txBody>
          <a:bodyPr/>
          <a:lstStyle/>
          <a:p>
            <a:fld id="{536C637B-9469-4A7E-BA1B-EADD389E3296}" type="slidenum">
              <a:rPr lang="tr-TR" smtClean="0"/>
              <a:pPr/>
              <a:t>12</a:t>
            </a:fld>
            <a:endParaRPr lang="tr-TR"/>
          </a:p>
        </p:txBody>
      </p:sp>
    </p:spTree>
    <p:extLst>
      <p:ext uri="{BB962C8B-B14F-4D97-AF65-F5344CB8AC3E}">
        <p14:creationId xmlns:p14="http://schemas.microsoft.com/office/powerpoint/2010/main" xmlns="" val="272116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checkerboard(across)">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custDataLst>
              <p:tags r:id="rId2"/>
            </p:custDataLst>
          </p:nvPr>
        </p:nvSpPr>
        <p:spPr>
          <a:xfrm>
            <a:off x="457200" y="0"/>
            <a:ext cx="8229600" cy="620688"/>
          </a:xfrm>
        </p:spPr>
        <p:txBody>
          <a:bodyPr>
            <a:normAutofit/>
          </a:bodyPr>
          <a:lstStyle/>
          <a:p>
            <a:pPr eaLnBrk="1" hangingPunct="1"/>
            <a:r>
              <a:rPr lang="tr-TR" sz="2800" dirty="0" smtClean="0"/>
              <a:t>Türklük ve Din </a:t>
            </a:r>
            <a:endParaRPr lang="en-US" sz="2800" dirty="0" smtClean="0"/>
          </a:p>
        </p:txBody>
      </p:sp>
      <p:sp>
        <p:nvSpPr>
          <p:cNvPr id="52227" name="Rectangle 3"/>
          <p:cNvSpPr>
            <a:spLocks noGrp="1" noChangeArrowheads="1"/>
          </p:cNvSpPr>
          <p:nvPr>
            <p:ph idx="1"/>
            <p:custDataLst>
              <p:tags r:id="rId3"/>
            </p:custDataLst>
          </p:nvPr>
        </p:nvSpPr>
        <p:spPr>
          <a:xfrm>
            <a:off x="-3983" y="620688"/>
            <a:ext cx="9144000" cy="6120680"/>
          </a:xfrm>
        </p:spPr>
        <p:txBody>
          <a:bodyPr>
            <a:normAutofit fontScale="25000" lnSpcReduction="20000"/>
          </a:bodyPr>
          <a:lstStyle/>
          <a:p>
            <a:pPr marL="0" indent="0" eaLnBrk="1" hangingPunct="1">
              <a:lnSpc>
                <a:spcPct val="80000"/>
              </a:lnSpc>
              <a:buNone/>
              <a:defRPr/>
            </a:pPr>
            <a:r>
              <a:rPr lang="tr-TR" sz="2000" dirty="0" smtClean="0"/>
              <a:t>.</a:t>
            </a:r>
          </a:p>
          <a:p>
            <a:pPr eaLnBrk="1" hangingPunct="1">
              <a:lnSpc>
                <a:spcPct val="80000"/>
              </a:lnSpc>
              <a:defRPr/>
            </a:pPr>
            <a:endParaRPr lang="tr-TR" sz="1200" dirty="0" smtClean="0"/>
          </a:p>
          <a:p>
            <a:pPr>
              <a:lnSpc>
                <a:spcPct val="120000"/>
              </a:lnSpc>
              <a:defRPr/>
            </a:pPr>
            <a:r>
              <a:rPr lang="tr-TR" sz="7200" dirty="0" smtClean="0"/>
              <a:t>Gayrimüslimler 1940’lara kadar: </a:t>
            </a:r>
            <a:r>
              <a:rPr lang="tr-TR" sz="7200" dirty="0" err="1" smtClean="0"/>
              <a:t>Ecanip</a:t>
            </a:r>
            <a:r>
              <a:rPr lang="tr-TR" sz="7200" dirty="0" smtClean="0"/>
              <a:t> Defteri. </a:t>
            </a:r>
          </a:p>
          <a:p>
            <a:pPr>
              <a:lnSpc>
                <a:spcPct val="120000"/>
              </a:lnSpc>
              <a:defRPr/>
            </a:pPr>
            <a:r>
              <a:rPr lang="tr-TR" sz="7200" dirty="0" smtClean="0"/>
              <a:t>1941: 20 Kur’a İhtiyatlar, 1942: Varlık Vergisi  </a:t>
            </a:r>
          </a:p>
          <a:p>
            <a:pPr>
              <a:lnSpc>
                <a:spcPct val="120000"/>
              </a:lnSpc>
              <a:defRPr/>
            </a:pPr>
            <a:r>
              <a:rPr lang="tr-TR" sz="7200" dirty="0" smtClean="0"/>
              <a:t>1988 Sabotajlara Karşı Koruma Yönetmeliği: </a:t>
            </a:r>
            <a:r>
              <a:rPr lang="tr-TR" sz="7200" b="1" i="1" dirty="0" smtClean="0"/>
              <a:t>“</a:t>
            </a:r>
            <a:r>
              <a:rPr lang="tr-TR" sz="7200" b="1" dirty="0" smtClean="0"/>
              <a:t>Memleket içindeki Yerli Yabancılar (Türk </a:t>
            </a:r>
            <a:r>
              <a:rPr lang="tr-TR" sz="7200" b="1" dirty="0" err="1" smtClean="0"/>
              <a:t>tebalı</a:t>
            </a:r>
            <a:r>
              <a:rPr lang="tr-TR" sz="7200" i="1" dirty="0" smtClean="0"/>
              <a:t>)</a:t>
            </a:r>
            <a:r>
              <a:rPr lang="tr-TR" sz="7200" b="1" i="1" dirty="0" smtClean="0"/>
              <a:t>”</a:t>
            </a:r>
            <a:r>
              <a:rPr lang="tr-TR" sz="7200" i="1" dirty="0" smtClean="0"/>
              <a:t>.</a:t>
            </a:r>
            <a:endParaRPr lang="tr-TR" sz="7200" dirty="0" smtClean="0"/>
          </a:p>
          <a:p>
            <a:pPr>
              <a:lnSpc>
                <a:spcPct val="120000"/>
              </a:lnSpc>
              <a:defRPr/>
            </a:pPr>
            <a:r>
              <a:rPr lang="tr-TR" sz="7200" dirty="0" smtClean="0"/>
              <a:t>17.04.1996 İstanbul 2 </a:t>
            </a:r>
            <a:r>
              <a:rPr lang="tr-TR" sz="7200" dirty="0" err="1" smtClean="0"/>
              <a:t>no’lu</a:t>
            </a:r>
            <a:r>
              <a:rPr lang="tr-TR" sz="7200" dirty="0" smtClean="0"/>
              <a:t> İdare Mahkemesi: “</a:t>
            </a:r>
            <a:r>
              <a:rPr lang="tr-TR" sz="7200" b="1" dirty="0" smtClean="0"/>
              <a:t>Yabancı uyruklu TC vatandaşı</a:t>
            </a:r>
            <a:r>
              <a:rPr lang="tr-TR" sz="7200" dirty="0" smtClean="0"/>
              <a:t>”</a:t>
            </a:r>
            <a:endParaRPr lang="tr-TR" sz="7200" dirty="0" smtClean="0">
              <a:sym typeface="Wingdings" pitchFamily="2" charset="2"/>
            </a:endParaRPr>
          </a:p>
          <a:p>
            <a:pPr>
              <a:lnSpc>
                <a:spcPct val="120000"/>
              </a:lnSpc>
              <a:defRPr/>
            </a:pPr>
            <a:r>
              <a:rPr lang="tr-TR" sz="7200" dirty="0" smtClean="0">
                <a:sym typeface="Wingdings" pitchFamily="2" charset="2"/>
              </a:rPr>
              <a:t>Şubat 07: </a:t>
            </a:r>
            <a:r>
              <a:rPr lang="tr-TR" sz="7200" dirty="0" smtClean="0"/>
              <a:t>625 </a:t>
            </a:r>
            <a:r>
              <a:rPr lang="tr-TR" sz="7200" dirty="0" err="1" smtClean="0"/>
              <a:t>s.k</a:t>
            </a:r>
            <a:r>
              <a:rPr lang="tr-TR" sz="7200" dirty="0" smtClean="0"/>
              <a:t>. md.24/2: </a:t>
            </a:r>
            <a:r>
              <a:rPr lang="tr-TR" sz="7200" b="1" i="1" dirty="0" smtClean="0"/>
              <a:t>“</a:t>
            </a:r>
            <a:r>
              <a:rPr lang="tr-TR" sz="7200" b="1" dirty="0" smtClean="0"/>
              <a:t>Türk soyundan ve TC uyruklu başmüdür </a:t>
            </a:r>
            <a:r>
              <a:rPr lang="tr-TR" sz="7200" b="1" dirty="0" err="1" smtClean="0"/>
              <a:t>yd.</a:t>
            </a:r>
            <a:r>
              <a:rPr lang="tr-TR" sz="7200" i="1" dirty="0" smtClean="0"/>
              <a:t>”.</a:t>
            </a:r>
            <a:endParaRPr lang="tr-TR" sz="7200" dirty="0" smtClean="0"/>
          </a:p>
          <a:p>
            <a:pPr>
              <a:lnSpc>
                <a:spcPct val="120000"/>
              </a:lnSpc>
              <a:defRPr/>
            </a:pPr>
            <a:r>
              <a:rPr lang="tr-TR" sz="7200" dirty="0" smtClean="0"/>
              <a:t>1971, 74, 75’te Yargıtay : “</a:t>
            </a:r>
            <a:r>
              <a:rPr lang="tr-TR" sz="7200" b="1" dirty="0" smtClean="0"/>
              <a:t>Türk olmayanların…</a:t>
            </a:r>
            <a:r>
              <a:rPr lang="tr-TR" sz="7200" dirty="0" smtClean="0"/>
              <a:t>”. Sonuç: Müslüman vakıf mallarına dokunmazken, gayrimüslim vakıf malları gasp edildi (“36 Beyannamesi”). 4 kere kanun değiştirildi (2002-2008), mallar geri verilmiyor. Bugün de bitmiş değil. Tek çare AİHM.</a:t>
            </a:r>
          </a:p>
          <a:p>
            <a:pPr>
              <a:lnSpc>
                <a:spcPct val="120000"/>
              </a:lnSpc>
              <a:defRPr/>
            </a:pPr>
            <a:r>
              <a:rPr lang="tr-TR" sz="7200" dirty="0" smtClean="0"/>
              <a:t>17. yy ortasında Müslüman olmuş insanların torunlarına eski komünistlerimiz bile “</a:t>
            </a:r>
            <a:r>
              <a:rPr lang="tr-TR" sz="7200" dirty="0" err="1" smtClean="0"/>
              <a:t>Sabetaycı</a:t>
            </a:r>
            <a:r>
              <a:rPr lang="tr-TR" sz="7200" dirty="0" smtClean="0"/>
              <a:t>” diyerek ayrımcılık yapıyor. Bir insanın Müslüman sayılabilmesi için kaçıncı yüzyılda Müslüman olmuş olması lazım?</a:t>
            </a:r>
          </a:p>
          <a:p>
            <a:pPr>
              <a:lnSpc>
                <a:spcPct val="120000"/>
              </a:lnSpc>
              <a:defRPr/>
            </a:pPr>
            <a:r>
              <a:rPr lang="tr-TR" sz="7200" b="1" dirty="0" smtClean="0"/>
              <a:t>Gayrimüslim</a:t>
            </a:r>
            <a:r>
              <a:rPr lang="tr-TR" sz="7200" dirty="0" smtClean="0"/>
              <a:t>  tek bir diplomat, kaymakam, nüfus müdürü, polis memuru, MİT mensubu, vergi müdürü, subay, astsubay, tapu memuru, nüfus memuru, vs. yok</a:t>
            </a:r>
          </a:p>
          <a:p>
            <a:pPr>
              <a:lnSpc>
                <a:spcPct val="120000"/>
              </a:lnSpc>
              <a:defRPr/>
            </a:pPr>
            <a:r>
              <a:rPr lang="tr-TR" sz="7200" dirty="0" smtClean="0"/>
              <a:t>Hani “Türk Milleti” bütün </a:t>
            </a:r>
            <a:r>
              <a:rPr lang="tr-TR" sz="7200" b="1" dirty="0" smtClean="0"/>
              <a:t>dinsel</a:t>
            </a:r>
            <a:r>
              <a:rPr lang="tr-TR" sz="7200" dirty="0" smtClean="0"/>
              <a:t> grupları kapsıyordu ve din ayrımı yoktu?	</a:t>
            </a:r>
          </a:p>
          <a:p>
            <a:pPr>
              <a:lnSpc>
                <a:spcPct val="120000"/>
              </a:lnSpc>
              <a:defRPr/>
            </a:pPr>
            <a:r>
              <a:rPr lang="tr-TR" sz="7200" dirty="0" smtClean="0"/>
              <a:t>Bu durumda gayrimüslimler Türk müdür? </a:t>
            </a:r>
          </a:p>
          <a:p>
            <a:pPr>
              <a:lnSpc>
                <a:spcPct val="120000"/>
              </a:lnSpc>
              <a:defRPr/>
            </a:pPr>
            <a:r>
              <a:rPr lang="tr-TR" sz="7200" dirty="0" smtClean="0"/>
              <a:t>Evetse, bu örnekler nedir?  Hayırsa, “</a:t>
            </a:r>
            <a:r>
              <a:rPr lang="tr-TR" sz="7200" dirty="0" smtClean="0">
                <a:solidFill>
                  <a:srgbClr val="FF3300"/>
                </a:solidFill>
              </a:rPr>
              <a:t>Türk Milleti</a:t>
            </a:r>
            <a:r>
              <a:rPr lang="tr-TR" sz="7200" dirty="0" smtClean="0"/>
              <a:t>” nedir?</a:t>
            </a:r>
          </a:p>
          <a:p>
            <a:pPr>
              <a:lnSpc>
                <a:spcPct val="120000"/>
              </a:lnSpc>
              <a:defRPr/>
            </a:pPr>
            <a:r>
              <a:rPr lang="tr-TR" sz="7200" dirty="0" smtClean="0"/>
              <a:t>«Laik» bir ülkede bunlar nasıl oluyor?</a:t>
            </a:r>
            <a:r>
              <a:rPr lang="tr-TR" sz="7800" dirty="0" smtClean="0">
                <a:solidFill>
                  <a:srgbClr val="FF0000"/>
                </a:solidFill>
              </a:rPr>
              <a:t>.</a:t>
            </a:r>
            <a:endParaRPr lang="tr-TR" sz="7800" b="1" dirty="0" smtClean="0">
              <a:solidFill>
                <a:srgbClr val="FF0000"/>
              </a:solidFill>
              <a:effectLst>
                <a:outerShdw blurRad="38100" dist="38100" dir="2700000" algn="tl">
                  <a:srgbClr val="C0C0C0"/>
                </a:outerShdw>
              </a:effectLst>
            </a:endParaRPr>
          </a:p>
          <a:p>
            <a:pPr eaLnBrk="1" hangingPunct="1">
              <a:lnSpc>
                <a:spcPct val="80000"/>
              </a:lnSpc>
              <a:defRPr/>
            </a:pPr>
            <a:endParaRPr lang="tr-TR" sz="1600" dirty="0" smtClean="0"/>
          </a:p>
          <a:p>
            <a:pPr eaLnBrk="1" hangingPunct="1">
              <a:lnSpc>
                <a:spcPct val="80000"/>
              </a:lnSpc>
              <a:defRPr/>
            </a:pPr>
            <a:endParaRPr lang="tr-TR" sz="800" b="1" dirty="0" smtClean="0">
              <a:solidFill>
                <a:schemeClr val="hlink"/>
              </a:solidFill>
              <a:effectLst>
                <a:outerShdw blurRad="38100" dist="38100" dir="2700000" algn="tl">
                  <a:srgbClr val="C0C0C0"/>
                </a:outerShdw>
              </a:effectLst>
            </a:endParaRPr>
          </a:p>
          <a:p>
            <a:pPr lvl="1" algn="r" eaLnBrk="1" hangingPunct="1">
              <a:lnSpc>
                <a:spcPct val="80000"/>
              </a:lnSpc>
              <a:buFontTx/>
              <a:buNone/>
              <a:defRPr/>
            </a:pPr>
            <a:endParaRPr lang="tr-TR" sz="600" dirty="0" smtClean="0">
              <a:solidFill>
                <a:schemeClr val="folHlink"/>
              </a:solidFill>
            </a:endParaRPr>
          </a:p>
          <a:p>
            <a:pPr lvl="1" eaLnBrk="1" hangingPunct="1">
              <a:lnSpc>
                <a:spcPct val="80000"/>
              </a:lnSpc>
              <a:defRPr/>
            </a:pPr>
            <a:endParaRPr lang="tr-TR" sz="1100" dirty="0" smtClean="0"/>
          </a:p>
          <a:p>
            <a:pPr lvl="1" eaLnBrk="1" hangingPunct="1">
              <a:lnSpc>
                <a:spcPct val="80000"/>
              </a:lnSpc>
              <a:defRPr/>
            </a:pPr>
            <a:endParaRPr lang="tr-TR" sz="1100" dirty="0" smtClean="0"/>
          </a:p>
          <a:p>
            <a:pPr lvl="1" eaLnBrk="1" hangingPunct="1">
              <a:lnSpc>
                <a:spcPct val="80000"/>
              </a:lnSpc>
              <a:defRPr/>
            </a:pPr>
            <a:endParaRPr lang="tr-TR" sz="1100" dirty="0" smtClean="0"/>
          </a:p>
          <a:p>
            <a:pPr lvl="1" eaLnBrk="1" hangingPunct="1">
              <a:lnSpc>
                <a:spcPct val="80000"/>
              </a:lnSpc>
              <a:buFontTx/>
              <a:buNone/>
              <a:defRPr/>
            </a:pPr>
            <a:endParaRPr lang="tr-TR" sz="1100" dirty="0" smtClean="0"/>
          </a:p>
          <a:p>
            <a:pPr lvl="1" eaLnBrk="1" hangingPunct="1">
              <a:lnSpc>
                <a:spcPct val="80000"/>
              </a:lnSpc>
              <a:defRPr/>
            </a:pPr>
            <a:endParaRPr lang="en-US" sz="1100" dirty="0" smtClean="0"/>
          </a:p>
        </p:txBody>
      </p:sp>
      <p:sp>
        <p:nvSpPr>
          <p:cNvPr id="7172" name="4 Slayt Numarası Yer Tutucusu"/>
          <p:cNvSpPr>
            <a:spLocks noGrp="1"/>
          </p:cNvSpPr>
          <p:nvPr>
            <p:ph type="sldNum" sz="quarter" idx="12"/>
            <p:custDataLst>
              <p:tags r:id="rId4"/>
            </p:custDataLst>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18E7124-AE18-4255-ABBE-FC1BF7B96640}" type="slidenum">
              <a:rPr lang="en-GB" smtClean="0"/>
              <a:pPr eaLnBrk="1" hangingPunct="1"/>
              <a:t>13</a:t>
            </a:fld>
            <a:endParaRPr lang="en-GB" smtClean="0"/>
          </a:p>
        </p:txBody>
      </p:sp>
    </p:spTree>
    <p:custDataLst>
      <p:tags r:id="rId1"/>
    </p:custDataLst>
    <p:extLst>
      <p:ext uri="{BB962C8B-B14F-4D97-AF65-F5344CB8AC3E}">
        <p14:creationId xmlns:p14="http://schemas.microsoft.com/office/powerpoint/2010/main" xmlns="" val="21949583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2227">
                                            <p:txEl>
                                              <p:pRg st="2" end="2"/>
                                            </p:txEl>
                                          </p:spTgt>
                                        </p:tgtEl>
                                        <p:attrNameLst>
                                          <p:attrName>style.visibility</p:attrName>
                                        </p:attrNameLst>
                                      </p:cBhvr>
                                      <p:to>
                                        <p:strVal val="visible"/>
                                      </p:to>
                                    </p:set>
                                    <p:animEffect transition="in" filter="checkerboard(across)">
                                      <p:cBhvr>
                                        <p:cTn id="7" dur="500"/>
                                        <p:tgtEl>
                                          <p:spTgt spid="5222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2227">
                                            <p:txEl>
                                              <p:pRg st="3" end="3"/>
                                            </p:txEl>
                                          </p:spTgt>
                                        </p:tgtEl>
                                        <p:attrNameLst>
                                          <p:attrName>style.visibility</p:attrName>
                                        </p:attrNameLst>
                                      </p:cBhvr>
                                      <p:to>
                                        <p:strVal val="visible"/>
                                      </p:to>
                                    </p:set>
                                    <p:animEffect transition="in" filter="checkerboard(across)">
                                      <p:cBhvr>
                                        <p:cTn id="12" dur="500"/>
                                        <p:tgtEl>
                                          <p:spTgt spid="5222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animEffect transition="in" filter="checkerboard(across)">
                                      <p:cBhvr>
                                        <p:cTn id="17" dur="500"/>
                                        <p:tgtEl>
                                          <p:spTgt spid="5222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2227">
                                            <p:txEl>
                                              <p:pRg st="5" end="5"/>
                                            </p:txEl>
                                          </p:spTgt>
                                        </p:tgtEl>
                                        <p:attrNameLst>
                                          <p:attrName>style.visibility</p:attrName>
                                        </p:attrNameLst>
                                      </p:cBhvr>
                                      <p:to>
                                        <p:strVal val="visible"/>
                                      </p:to>
                                    </p:set>
                                    <p:animEffect transition="in" filter="checkerboard(across)">
                                      <p:cBhvr>
                                        <p:cTn id="22" dur="500"/>
                                        <p:tgtEl>
                                          <p:spTgt spid="52227">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52227">
                                            <p:txEl>
                                              <p:pRg st="6" end="6"/>
                                            </p:txEl>
                                          </p:spTgt>
                                        </p:tgtEl>
                                        <p:attrNameLst>
                                          <p:attrName>style.visibility</p:attrName>
                                        </p:attrNameLst>
                                      </p:cBhvr>
                                      <p:to>
                                        <p:strVal val="visible"/>
                                      </p:to>
                                    </p:set>
                                    <p:animEffect transition="in" filter="checkerboard(across)">
                                      <p:cBhvr>
                                        <p:cTn id="27" dur="500"/>
                                        <p:tgtEl>
                                          <p:spTgt spid="52227">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52227">
                                            <p:txEl>
                                              <p:pRg st="7" end="7"/>
                                            </p:txEl>
                                          </p:spTgt>
                                        </p:tgtEl>
                                        <p:attrNameLst>
                                          <p:attrName>style.visibility</p:attrName>
                                        </p:attrNameLst>
                                      </p:cBhvr>
                                      <p:to>
                                        <p:strVal val="visible"/>
                                      </p:to>
                                    </p:set>
                                    <p:animEffect transition="in" filter="checkerboard(across)">
                                      <p:cBhvr>
                                        <p:cTn id="32" dur="500"/>
                                        <p:tgtEl>
                                          <p:spTgt spid="52227">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52227">
                                            <p:txEl>
                                              <p:pRg st="8" end="8"/>
                                            </p:txEl>
                                          </p:spTgt>
                                        </p:tgtEl>
                                        <p:attrNameLst>
                                          <p:attrName>style.visibility</p:attrName>
                                        </p:attrNameLst>
                                      </p:cBhvr>
                                      <p:to>
                                        <p:strVal val="visible"/>
                                      </p:to>
                                    </p:set>
                                    <p:animEffect transition="in" filter="checkerboard(across)">
                                      <p:cBhvr>
                                        <p:cTn id="37" dur="500"/>
                                        <p:tgtEl>
                                          <p:spTgt spid="52227">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52227">
                                            <p:txEl>
                                              <p:pRg st="9" end="9"/>
                                            </p:txEl>
                                          </p:spTgt>
                                        </p:tgtEl>
                                        <p:attrNameLst>
                                          <p:attrName>style.visibility</p:attrName>
                                        </p:attrNameLst>
                                      </p:cBhvr>
                                      <p:to>
                                        <p:strVal val="visible"/>
                                      </p:to>
                                    </p:set>
                                    <p:animEffect transition="in" filter="checkerboard(across)">
                                      <p:cBhvr>
                                        <p:cTn id="42" dur="500"/>
                                        <p:tgtEl>
                                          <p:spTgt spid="52227">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52227">
                                            <p:txEl>
                                              <p:pRg st="10" end="10"/>
                                            </p:txEl>
                                          </p:spTgt>
                                        </p:tgtEl>
                                        <p:attrNameLst>
                                          <p:attrName>style.visibility</p:attrName>
                                        </p:attrNameLst>
                                      </p:cBhvr>
                                      <p:to>
                                        <p:strVal val="visible"/>
                                      </p:to>
                                    </p:set>
                                    <p:animEffect transition="in" filter="checkerboard(across)">
                                      <p:cBhvr>
                                        <p:cTn id="47" dur="500"/>
                                        <p:tgtEl>
                                          <p:spTgt spid="52227">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52227">
                                            <p:txEl>
                                              <p:pRg st="11" end="11"/>
                                            </p:txEl>
                                          </p:spTgt>
                                        </p:tgtEl>
                                        <p:attrNameLst>
                                          <p:attrName>style.visibility</p:attrName>
                                        </p:attrNameLst>
                                      </p:cBhvr>
                                      <p:to>
                                        <p:strVal val="visible"/>
                                      </p:to>
                                    </p:set>
                                    <p:animEffect transition="in" filter="checkerboard(across)">
                                      <p:cBhvr>
                                        <p:cTn id="52" dur="500"/>
                                        <p:tgtEl>
                                          <p:spTgt spid="52227">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52227">
                                            <p:txEl>
                                              <p:pRg st="12" end="12"/>
                                            </p:txEl>
                                          </p:spTgt>
                                        </p:tgtEl>
                                        <p:attrNameLst>
                                          <p:attrName>style.visibility</p:attrName>
                                        </p:attrNameLst>
                                      </p:cBhvr>
                                      <p:to>
                                        <p:strVal val="visible"/>
                                      </p:to>
                                    </p:set>
                                    <p:animEffect transition="in" filter="checkerboard(across)">
                                      <p:cBhvr>
                                        <p:cTn id="57" dur="500"/>
                                        <p:tgtEl>
                                          <p:spTgt spid="52227">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52227">
                                            <p:txEl>
                                              <p:pRg st="13" end="13"/>
                                            </p:txEl>
                                          </p:spTgt>
                                        </p:tgtEl>
                                        <p:attrNameLst>
                                          <p:attrName>style.visibility</p:attrName>
                                        </p:attrNameLst>
                                      </p:cBhvr>
                                      <p:to>
                                        <p:strVal val="visible"/>
                                      </p:to>
                                    </p:set>
                                    <p:animEffect transition="in" filter="checkerboard(across)">
                                      <p:cBhvr>
                                        <p:cTn id="62" dur="500"/>
                                        <p:tgtEl>
                                          <p:spTgt spid="5222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custDataLst>
              <p:tags r:id="rId2"/>
            </p:custDataLst>
          </p:nvPr>
        </p:nvSpPr>
        <p:spPr>
          <a:xfrm>
            <a:off x="457200" y="44624"/>
            <a:ext cx="8229600" cy="504056"/>
          </a:xfrm>
        </p:spPr>
        <p:txBody>
          <a:bodyPr/>
          <a:lstStyle/>
          <a:p>
            <a:pPr eaLnBrk="1" hangingPunct="1"/>
            <a:r>
              <a:rPr lang="tr-TR" sz="2800" dirty="0" smtClean="0"/>
              <a:t>Tabii, Kafalar Çok Karışık</a:t>
            </a:r>
            <a:endParaRPr lang="en-GB" sz="2800" dirty="0" smtClean="0"/>
          </a:p>
        </p:txBody>
      </p:sp>
      <p:sp>
        <p:nvSpPr>
          <p:cNvPr id="38915" name="Rectangle 3"/>
          <p:cNvSpPr>
            <a:spLocks noGrp="1" noChangeArrowheads="1"/>
          </p:cNvSpPr>
          <p:nvPr>
            <p:ph idx="1"/>
            <p:custDataLst>
              <p:tags r:id="rId3"/>
            </p:custDataLst>
          </p:nvPr>
        </p:nvSpPr>
        <p:spPr>
          <a:xfrm>
            <a:off x="0" y="764704"/>
            <a:ext cx="9144000" cy="6093296"/>
          </a:xfrm>
        </p:spPr>
        <p:txBody>
          <a:bodyPr>
            <a:normAutofit fontScale="25000" lnSpcReduction="20000"/>
          </a:bodyPr>
          <a:lstStyle/>
          <a:p>
            <a:pPr eaLnBrk="1" hangingPunct="1">
              <a:lnSpc>
                <a:spcPct val="80000"/>
              </a:lnSpc>
            </a:pPr>
            <a:endParaRPr lang="tr-TR" sz="1800" dirty="0" smtClean="0"/>
          </a:p>
          <a:p>
            <a:pPr eaLnBrk="1" hangingPunct="1">
              <a:lnSpc>
                <a:spcPct val="120000"/>
              </a:lnSpc>
            </a:pPr>
            <a:r>
              <a:rPr lang="tr-TR" sz="6400" dirty="0" smtClean="0"/>
              <a:t>Ekim 04: Azınlık Raporu: “Üst kimlik Türk değil, Türkiyeli olmalıdır” – </a:t>
            </a:r>
            <a:r>
              <a:rPr lang="tr-TR" sz="6400" b="1" i="1" dirty="0" smtClean="0"/>
              <a:t>“Halkı kin ve düşmanlığa alenen </a:t>
            </a:r>
            <a:r>
              <a:rPr lang="tr-TR" sz="6400" b="1" i="1" dirty="0" err="1" smtClean="0"/>
              <a:t>tahrik”</a:t>
            </a:r>
            <a:r>
              <a:rPr lang="tr-TR" sz="6400" dirty="0" err="1" smtClean="0"/>
              <a:t>ten</a:t>
            </a:r>
            <a:r>
              <a:rPr lang="tr-TR" sz="6400" dirty="0" smtClean="0"/>
              <a:t> 5 yıl istemi.</a:t>
            </a:r>
          </a:p>
          <a:p>
            <a:pPr eaLnBrk="1" hangingPunct="1">
              <a:lnSpc>
                <a:spcPct val="120000"/>
              </a:lnSpc>
            </a:pPr>
            <a:r>
              <a:rPr lang="tr-TR" sz="6400" dirty="0" smtClean="0"/>
              <a:t>19 Ocak 2007: </a:t>
            </a:r>
            <a:r>
              <a:rPr lang="tr-TR" sz="6400" dirty="0" err="1" smtClean="0"/>
              <a:t>Hrant</a:t>
            </a:r>
            <a:r>
              <a:rPr lang="tr-TR" sz="6400" dirty="0" smtClean="0"/>
              <a:t> Dink cinayeti. </a:t>
            </a:r>
            <a:r>
              <a:rPr lang="tr-TR" sz="6400" b="1" dirty="0" smtClean="0"/>
              <a:t>“Hepimiz </a:t>
            </a:r>
            <a:r>
              <a:rPr lang="tr-TR" sz="6400" b="1" dirty="0" err="1" smtClean="0"/>
              <a:t>Hrant’ız”</a:t>
            </a:r>
            <a:r>
              <a:rPr lang="tr-TR" sz="6400" dirty="0" err="1" smtClean="0"/>
              <a:t>a</a:t>
            </a:r>
            <a:r>
              <a:rPr lang="tr-TR" sz="6400" dirty="0" smtClean="0"/>
              <a:t> karşılık: </a:t>
            </a:r>
            <a:r>
              <a:rPr lang="tr-TR" sz="6400" b="1" i="1" dirty="0" smtClean="0"/>
              <a:t>“Hepimiz </a:t>
            </a:r>
            <a:r>
              <a:rPr lang="tr-TR" sz="6400" b="1" i="1" dirty="0" err="1" smtClean="0"/>
              <a:t>Samast’ız</a:t>
            </a:r>
            <a:r>
              <a:rPr lang="tr-TR" sz="6400" b="1" i="1" dirty="0" smtClean="0"/>
              <a:t>” </a:t>
            </a:r>
            <a:endParaRPr lang="tr-TR" sz="6400" dirty="0" smtClean="0"/>
          </a:p>
          <a:p>
            <a:pPr eaLnBrk="1" hangingPunct="1">
              <a:lnSpc>
                <a:spcPct val="120000"/>
              </a:lnSpc>
            </a:pPr>
            <a:r>
              <a:rPr lang="tr-TR" sz="6400" dirty="0" smtClean="0"/>
              <a:t>Nisan 07’deki Malatya gayrimüslim katliamı davasında Aralık 07: 32 klasör. 8’i davayla, 24’ü misyoner faaliyetleriyle ilgili. Türkiye’de misyoner faaliyeti yasak mı? Dinini yaymak yasak mı? Yasaksa, Diyanet İşleri Bşk. nedir?</a:t>
            </a:r>
          </a:p>
          <a:p>
            <a:pPr eaLnBrk="1" hangingPunct="1">
              <a:lnSpc>
                <a:spcPct val="120000"/>
              </a:lnSpc>
            </a:pPr>
            <a:r>
              <a:rPr lang="tr-TR" sz="6400" dirty="0" smtClean="0"/>
              <a:t>19.07.07: Kürtçe kaset, 6 ay. Oysa Yargıtay 3 ay önce serbest bırakmıştı  (27.04.2007).</a:t>
            </a:r>
          </a:p>
          <a:p>
            <a:pPr eaLnBrk="1" hangingPunct="1">
              <a:lnSpc>
                <a:spcPct val="120000"/>
              </a:lnSpc>
            </a:pPr>
            <a:r>
              <a:rPr lang="tr-TR" sz="6400" dirty="0" smtClean="0"/>
              <a:t>23.11.07, Eren Keskin, “Kürdistan”, TCK 216, 10 ay istemi.</a:t>
            </a:r>
          </a:p>
          <a:p>
            <a:pPr eaLnBrk="1" hangingPunct="1">
              <a:lnSpc>
                <a:spcPct val="120000"/>
              </a:lnSpc>
            </a:pPr>
            <a:r>
              <a:rPr lang="tr-TR" sz="6400" dirty="0" smtClean="0"/>
              <a:t>22.01.08, Yargıtay: “1 milyon Ermeni ve 30.000 Kürt öldürüldü diyen O. Pamuk’a bütün Türkler tazminat davası açabilir” (20.11.2007).</a:t>
            </a:r>
          </a:p>
          <a:p>
            <a:pPr eaLnBrk="1" hangingPunct="1">
              <a:lnSpc>
                <a:spcPct val="120000"/>
              </a:lnSpc>
            </a:pPr>
            <a:r>
              <a:rPr lang="tr-TR" sz="6400" dirty="0" smtClean="0"/>
              <a:t>M. Alınak, q, x, w = 6 ay hapis (1928 t, 1353 s. “Türk harflerinin kabulü ve tatbiki </a:t>
            </a:r>
            <a:r>
              <a:rPr lang="tr-TR" sz="6400" dirty="0" err="1" smtClean="0"/>
              <a:t>hk</a:t>
            </a:r>
            <a:r>
              <a:rPr lang="tr-TR" sz="6400" dirty="0" smtClean="0"/>
              <a:t>. kanun</a:t>
            </a:r>
            <a:r>
              <a:rPr lang="tr-TR" sz="6400" dirty="0"/>
              <a:t>”). Ama Diyarbakır Savcılığı: «Latin </a:t>
            </a:r>
            <a:r>
              <a:rPr lang="tr-TR" sz="6400" dirty="0" smtClean="0"/>
              <a:t>harfleridir, yol işaretlerinde kullanılabilir» </a:t>
            </a:r>
            <a:r>
              <a:rPr lang="tr-TR" sz="6400" dirty="0"/>
              <a:t>(</a:t>
            </a:r>
            <a:r>
              <a:rPr lang="tr-TR" sz="6400" dirty="0" smtClean="0"/>
              <a:t>01.11.2011).</a:t>
            </a:r>
            <a:endParaRPr lang="tr-TR" sz="6400" dirty="0"/>
          </a:p>
          <a:p>
            <a:pPr>
              <a:lnSpc>
                <a:spcPct val="120000"/>
              </a:lnSpc>
            </a:pPr>
            <a:r>
              <a:rPr lang="tr-TR" sz="6400" dirty="0" err="1"/>
              <a:t>KCK’lılara</a:t>
            </a:r>
            <a:r>
              <a:rPr lang="tr-TR" sz="6400" dirty="0"/>
              <a:t> Kürtçe savunma yasak. Oysa iki Urfa mahkemesi: «Kürtçe savunma yapılabilir» </a:t>
            </a:r>
            <a:r>
              <a:rPr lang="tr-TR" sz="6400" dirty="0" smtClean="0"/>
              <a:t>(02.12.2010 </a:t>
            </a:r>
            <a:r>
              <a:rPr lang="tr-TR" sz="6400" dirty="0"/>
              <a:t>ve </a:t>
            </a:r>
            <a:r>
              <a:rPr lang="tr-TR" sz="6400" dirty="0" smtClean="0"/>
              <a:t>01.01.2011).</a:t>
            </a:r>
          </a:p>
          <a:p>
            <a:pPr>
              <a:lnSpc>
                <a:spcPct val="120000"/>
              </a:lnSpc>
            </a:pPr>
            <a:r>
              <a:rPr lang="tr-TR" sz="6400" dirty="0" smtClean="0"/>
              <a:t>Kasım 2013’te Midyat Nüfus Müdürlüğü, </a:t>
            </a:r>
            <a:r>
              <a:rPr lang="tr-TR" sz="6400" dirty="0" err="1" smtClean="0"/>
              <a:t>Şmuni</a:t>
            </a:r>
            <a:r>
              <a:rPr lang="tr-TR" sz="6400" dirty="0" smtClean="0"/>
              <a:t> ismi verilmek istenen Süryani bebeğin adını </a:t>
            </a:r>
            <a:r>
              <a:rPr lang="tr-TR" sz="6400" dirty="0" err="1" smtClean="0"/>
              <a:t>İşmuni</a:t>
            </a:r>
            <a:r>
              <a:rPr lang="tr-TR" sz="6400" dirty="0" smtClean="0"/>
              <a:t> olarak kaydetti. «Trabzon var ya» denince, «O şehir ismi» dendi. Oysa isimler, 2003 (6. AB Uyum Paketi) ve </a:t>
            </a:r>
            <a:r>
              <a:rPr lang="tr-TR" sz="6400" dirty="0"/>
              <a:t>2006’daki (25.04.2006, 5490 </a:t>
            </a:r>
            <a:r>
              <a:rPr lang="tr-TR" sz="6400" dirty="0" err="1"/>
              <a:t>s.k</a:t>
            </a:r>
            <a:r>
              <a:rPr lang="tr-TR" sz="6400" dirty="0" smtClean="0"/>
              <a:t>.) reformlardan sonra serbest bırakılmıştı.</a:t>
            </a:r>
            <a:endParaRPr lang="tr-TR" sz="6400" dirty="0"/>
          </a:p>
          <a:p>
            <a:pPr eaLnBrk="1" hangingPunct="1">
              <a:lnSpc>
                <a:spcPct val="120000"/>
              </a:lnSpc>
            </a:pPr>
            <a:r>
              <a:rPr lang="tr-TR" sz="6400" dirty="0" smtClean="0"/>
              <a:t>Mart 2011: Doç. İsmail Beşikçi’ye «</a:t>
            </a:r>
            <a:r>
              <a:rPr lang="tr-TR" sz="6400" dirty="0" err="1" smtClean="0"/>
              <a:t>Qandil</a:t>
            </a:r>
            <a:r>
              <a:rPr lang="tr-TR" sz="6400" dirty="0" smtClean="0"/>
              <a:t>» yazmaktan 15 ay hapis istemi. </a:t>
            </a:r>
            <a:r>
              <a:rPr lang="tr-TR" sz="6400" b="1" dirty="0" smtClean="0"/>
              <a:t>Bu durumda mesela </a:t>
            </a:r>
            <a:r>
              <a:rPr lang="tr-TR" sz="6400" b="1" dirty="0" smtClean="0">
                <a:hlinkClick r:id="rId6"/>
              </a:rPr>
              <a:t>www.icisleri.gov.tr</a:t>
            </a:r>
            <a:r>
              <a:rPr lang="tr-TR" sz="6400" b="1" dirty="0" smtClean="0"/>
              <a:t> veya </a:t>
            </a:r>
            <a:r>
              <a:rPr lang="tr-TR" sz="6400" b="1" dirty="0" smtClean="0">
                <a:hlinkClick r:id="rId7"/>
              </a:rPr>
              <a:t>www.tsk.tr</a:t>
            </a:r>
            <a:r>
              <a:rPr lang="tr-TR" sz="6400" b="1" dirty="0" smtClean="0"/>
              <a:t> kaç yıl yer?</a:t>
            </a:r>
          </a:p>
          <a:p>
            <a:pPr eaLnBrk="1" hangingPunct="1">
              <a:lnSpc>
                <a:spcPct val="120000"/>
              </a:lnSpc>
            </a:pPr>
            <a:r>
              <a:rPr lang="tr-TR" sz="6400" dirty="0" smtClean="0"/>
              <a:t>Türk = Kürt ve Gayrimüslim karşıtı ? Türk = </a:t>
            </a:r>
            <a:r>
              <a:rPr lang="tr-TR" sz="6400" dirty="0" err="1" smtClean="0"/>
              <a:t>Etno</a:t>
            </a:r>
            <a:r>
              <a:rPr lang="tr-TR" sz="6400" dirty="0" smtClean="0"/>
              <a:t>-Dinsel kavram ?</a:t>
            </a:r>
          </a:p>
          <a:p>
            <a:pPr eaLnBrk="1" hangingPunct="1">
              <a:lnSpc>
                <a:spcPct val="120000"/>
              </a:lnSpc>
            </a:pPr>
            <a:r>
              <a:rPr lang="tr-TR" sz="6400" dirty="0" smtClean="0"/>
              <a:t>Müslüman olmayan Türkiye’de Türk sayılmaz mı?</a:t>
            </a:r>
            <a:r>
              <a:rPr lang="tr-TR" sz="6400" dirty="0" smtClean="0">
                <a:solidFill>
                  <a:srgbClr val="FF0000"/>
                </a:solidFill>
              </a:rPr>
              <a:t>.</a:t>
            </a:r>
          </a:p>
          <a:p>
            <a:pPr eaLnBrk="1" hangingPunct="1">
              <a:lnSpc>
                <a:spcPct val="80000"/>
              </a:lnSpc>
              <a:buFontTx/>
              <a:buNone/>
            </a:pPr>
            <a:endParaRPr lang="tr-TR" sz="5800" b="1" dirty="0" smtClean="0">
              <a:solidFill>
                <a:srgbClr val="FF3300"/>
              </a:solidFill>
            </a:endParaRPr>
          </a:p>
          <a:p>
            <a:pPr eaLnBrk="1" hangingPunct="1">
              <a:lnSpc>
                <a:spcPct val="80000"/>
              </a:lnSpc>
              <a:buFontTx/>
              <a:buNone/>
            </a:pPr>
            <a:endParaRPr lang="tr-TR" sz="5800" dirty="0" smtClean="0"/>
          </a:p>
          <a:p>
            <a:pPr eaLnBrk="1" hangingPunct="1">
              <a:lnSpc>
                <a:spcPct val="80000"/>
              </a:lnSpc>
            </a:pPr>
            <a:endParaRPr lang="en-GB" sz="2400" dirty="0" smtClean="0"/>
          </a:p>
        </p:txBody>
      </p:sp>
      <p:sp>
        <p:nvSpPr>
          <p:cNvPr id="8196" name="4 Slayt Numarası Yer Tutucusu"/>
          <p:cNvSpPr>
            <a:spLocks noGrp="1"/>
          </p:cNvSpPr>
          <p:nvPr>
            <p:ph type="sldNum" sz="quarter" idx="12"/>
            <p:custDataLst>
              <p:tags r:id="rId4"/>
            </p:custDataLst>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F4AFAF4-AF1E-481E-B20E-0A81526B70E4}" type="slidenum">
              <a:rPr lang="en-GB" smtClean="0"/>
              <a:pPr eaLnBrk="1" hangingPunct="1"/>
              <a:t>14</a:t>
            </a:fld>
            <a:endParaRPr lang="en-GB" smtClean="0"/>
          </a:p>
        </p:txBody>
      </p:sp>
    </p:spTree>
    <p:custDataLst>
      <p:tags r:id="rId1"/>
    </p:custDataLst>
    <p:extLst>
      <p:ext uri="{BB962C8B-B14F-4D97-AF65-F5344CB8AC3E}">
        <p14:creationId xmlns:p14="http://schemas.microsoft.com/office/powerpoint/2010/main" xmlns="" val="225755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checkerboard(across)">
                                      <p:cBhvr>
                                        <p:cTn id="7" dur="500"/>
                                        <p:tgtEl>
                                          <p:spTgt spid="389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checkerboard(across)">
                                      <p:cBhvr>
                                        <p:cTn id="12" dur="500"/>
                                        <p:tgtEl>
                                          <p:spTgt spid="389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checkerboard(across)">
                                      <p:cBhvr>
                                        <p:cTn id="17" dur="500"/>
                                        <p:tgtEl>
                                          <p:spTgt spid="389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checkerboard(across)">
                                      <p:cBhvr>
                                        <p:cTn id="22" dur="500"/>
                                        <p:tgtEl>
                                          <p:spTgt spid="3891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checkerboard(across)">
                                      <p:cBhvr>
                                        <p:cTn id="27" dur="500"/>
                                        <p:tgtEl>
                                          <p:spTgt spid="3891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8915">
                                            <p:txEl>
                                              <p:pRg st="6" end="6"/>
                                            </p:txEl>
                                          </p:spTgt>
                                        </p:tgtEl>
                                        <p:attrNameLst>
                                          <p:attrName>style.visibility</p:attrName>
                                        </p:attrNameLst>
                                      </p:cBhvr>
                                      <p:to>
                                        <p:strVal val="visible"/>
                                      </p:to>
                                    </p:set>
                                    <p:animEffect transition="in" filter="checkerboard(across)">
                                      <p:cBhvr>
                                        <p:cTn id="32" dur="500"/>
                                        <p:tgtEl>
                                          <p:spTgt spid="3891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8915">
                                            <p:txEl>
                                              <p:pRg st="7" end="7"/>
                                            </p:txEl>
                                          </p:spTgt>
                                        </p:tgtEl>
                                        <p:attrNameLst>
                                          <p:attrName>style.visibility</p:attrName>
                                        </p:attrNameLst>
                                      </p:cBhvr>
                                      <p:to>
                                        <p:strVal val="visible"/>
                                      </p:to>
                                    </p:set>
                                    <p:animEffect transition="in" filter="checkerboard(across)">
                                      <p:cBhvr>
                                        <p:cTn id="37" dur="500"/>
                                        <p:tgtEl>
                                          <p:spTgt spid="3891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8915">
                                            <p:txEl>
                                              <p:pRg st="8" end="8"/>
                                            </p:txEl>
                                          </p:spTgt>
                                        </p:tgtEl>
                                        <p:attrNameLst>
                                          <p:attrName>style.visibility</p:attrName>
                                        </p:attrNameLst>
                                      </p:cBhvr>
                                      <p:to>
                                        <p:strVal val="visible"/>
                                      </p:to>
                                    </p:set>
                                    <p:animEffect transition="in" filter="checkerboard(across)">
                                      <p:cBhvr>
                                        <p:cTn id="42" dur="500"/>
                                        <p:tgtEl>
                                          <p:spTgt spid="3891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8915">
                                            <p:txEl>
                                              <p:pRg st="9" end="9"/>
                                            </p:txEl>
                                          </p:spTgt>
                                        </p:tgtEl>
                                        <p:attrNameLst>
                                          <p:attrName>style.visibility</p:attrName>
                                        </p:attrNameLst>
                                      </p:cBhvr>
                                      <p:to>
                                        <p:strVal val="visible"/>
                                      </p:to>
                                    </p:set>
                                    <p:animEffect transition="in" filter="checkerboard(across)">
                                      <p:cBhvr>
                                        <p:cTn id="47" dur="500"/>
                                        <p:tgtEl>
                                          <p:spTgt spid="3891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8915">
                                            <p:txEl>
                                              <p:pRg st="10" end="10"/>
                                            </p:txEl>
                                          </p:spTgt>
                                        </p:tgtEl>
                                        <p:attrNameLst>
                                          <p:attrName>style.visibility</p:attrName>
                                        </p:attrNameLst>
                                      </p:cBhvr>
                                      <p:to>
                                        <p:strVal val="visible"/>
                                      </p:to>
                                    </p:set>
                                    <p:animEffect transition="in" filter="checkerboard(across)">
                                      <p:cBhvr>
                                        <p:cTn id="52" dur="500"/>
                                        <p:tgtEl>
                                          <p:spTgt spid="38915">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38915">
                                            <p:txEl>
                                              <p:pRg st="11" end="11"/>
                                            </p:txEl>
                                          </p:spTgt>
                                        </p:tgtEl>
                                        <p:attrNameLst>
                                          <p:attrName>style.visibility</p:attrName>
                                        </p:attrNameLst>
                                      </p:cBhvr>
                                      <p:to>
                                        <p:strVal val="visible"/>
                                      </p:to>
                                    </p:set>
                                    <p:animEffect transition="in" filter="checkerboard(across)">
                                      <p:cBhvr>
                                        <p:cTn id="57" dur="500"/>
                                        <p:tgtEl>
                                          <p:spTgt spid="3891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38915">
                                            <p:txEl>
                                              <p:pRg st="12" end="12"/>
                                            </p:txEl>
                                          </p:spTgt>
                                        </p:tgtEl>
                                        <p:attrNameLst>
                                          <p:attrName>style.visibility</p:attrName>
                                        </p:attrNameLst>
                                      </p:cBhvr>
                                      <p:to>
                                        <p:strVal val="visible"/>
                                      </p:to>
                                    </p:set>
                                    <p:animEffect transition="in" filter="checkerboard(across)">
                                      <p:cBhvr>
                                        <p:cTn id="62" dur="500"/>
                                        <p:tgtEl>
                                          <p:spTgt spid="3891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custDataLst>
              <p:tags r:id="rId2"/>
            </p:custDataLst>
          </p:nvPr>
        </p:nvSpPr>
        <p:spPr>
          <a:xfrm>
            <a:off x="457200" y="0"/>
            <a:ext cx="8229600" cy="908720"/>
          </a:xfrm>
        </p:spPr>
        <p:txBody>
          <a:bodyPr/>
          <a:lstStyle/>
          <a:p>
            <a:pPr eaLnBrk="1" hangingPunct="1"/>
            <a:r>
              <a:rPr lang="tr-TR" sz="2800" dirty="0" smtClean="0"/>
              <a:t>Kafa Karışıklığı-1:    Sevr Paranoyası</a:t>
            </a:r>
            <a:endParaRPr lang="en-GB" sz="2800" dirty="0" smtClean="0"/>
          </a:p>
        </p:txBody>
      </p:sp>
      <p:sp>
        <p:nvSpPr>
          <p:cNvPr id="45059" name="Rectangle 3"/>
          <p:cNvSpPr>
            <a:spLocks noGrp="1" noChangeArrowheads="1"/>
          </p:cNvSpPr>
          <p:nvPr>
            <p:ph idx="1"/>
            <p:custDataLst>
              <p:tags r:id="rId3"/>
            </p:custDataLst>
          </p:nvPr>
        </p:nvSpPr>
        <p:spPr>
          <a:xfrm>
            <a:off x="457200" y="1196752"/>
            <a:ext cx="8229600" cy="5544616"/>
          </a:xfrm>
        </p:spPr>
        <p:txBody>
          <a:bodyPr>
            <a:normAutofit fontScale="70000" lnSpcReduction="20000"/>
          </a:bodyPr>
          <a:lstStyle/>
          <a:p>
            <a:pPr marL="457200" lvl="1" indent="0" eaLnBrk="1" hangingPunct="1">
              <a:lnSpc>
                <a:spcPct val="80000"/>
              </a:lnSpc>
              <a:buNone/>
              <a:defRPr/>
            </a:pPr>
            <a:endParaRPr lang="tr-TR" sz="1800" dirty="0" smtClean="0"/>
          </a:p>
          <a:p>
            <a:pPr eaLnBrk="1" hangingPunct="1">
              <a:lnSpc>
                <a:spcPct val="80000"/>
              </a:lnSpc>
              <a:defRPr/>
            </a:pPr>
            <a:endParaRPr lang="tr-TR" sz="2000" dirty="0" smtClean="0"/>
          </a:p>
          <a:p>
            <a:pPr eaLnBrk="1" hangingPunct="1">
              <a:lnSpc>
                <a:spcPct val="80000"/>
              </a:lnSpc>
              <a:defRPr/>
            </a:pPr>
            <a:r>
              <a:rPr lang="tr-TR" sz="2800" dirty="0" smtClean="0"/>
              <a:t>3 sebep: </a:t>
            </a:r>
          </a:p>
          <a:p>
            <a:pPr lvl="1" eaLnBrk="1" hangingPunct="1">
              <a:lnSpc>
                <a:spcPct val="80000"/>
              </a:lnSpc>
              <a:defRPr/>
            </a:pPr>
            <a:endParaRPr lang="tr-TR" sz="1800" dirty="0" smtClean="0"/>
          </a:p>
          <a:p>
            <a:pPr lvl="1" eaLnBrk="1" hangingPunct="1">
              <a:lnSpc>
                <a:spcPct val="80000"/>
              </a:lnSpc>
              <a:defRPr/>
            </a:pPr>
            <a:r>
              <a:rPr lang="tr-TR" sz="2900" dirty="0" smtClean="0"/>
              <a:t>Küreselleşmeye (AB reformlarına) ulusalcı tepki</a:t>
            </a:r>
          </a:p>
          <a:p>
            <a:pPr lvl="1" eaLnBrk="1" hangingPunct="1">
              <a:lnSpc>
                <a:spcPct val="80000"/>
              </a:lnSpc>
              <a:defRPr/>
            </a:pPr>
            <a:endParaRPr lang="tr-TR" sz="2900" dirty="0" smtClean="0"/>
          </a:p>
          <a:p>
            <a:pPr lvl="1" eaLnBrk="1" hangingPunct="1">
              <a:lnSpc>
                <a:spcPct val="80000"/>
              </a:lnSpc>
              <a:defRPr/>
            </a:pPr>
            <a:r>
              <a:rPr lang="tr-TR" sz="2900" dirty="0" smtClean="0"/>
              <a:t>Kendi yarattığı </a:t>
            </a:r>
            <a:r>
              <a:rPr lang="tr-TR" sz="2900" dirty="0" err="1" smtClean="0"/>
              <a:t>Zombilerden</a:t>
            </a:r>
            <a:r>
              <a:rPr lang="tr-TR" sz="2900" dirty="0" smtClean="0"/>
              <a:t> korku</a:t>
            </a:r>
          </a:p>
          <a:p>
            <a:pPr lvl="2" eaLnBrk="1" hangingPunct="1">
              <a:lnSpc>
                <a:spcPct val="120000"/>
              </a:lnSpc>
              <a:defRPr/>
            </a:pPr>
            <a:r>
              <a:rPr lang="tr-TR" sz="2900" b="1" dirty="0" smtClean="0">
                <a:solidFill>
                  <a:srgbClr val="FF3300"/>
                </a:solidFill>
              </a:rPr>
              <a:t>Ermeni</a:t>
            </a:r>
            <a:r>
              <a:rPr lang="tr-TR" sz="2900" b="1" dirty="0" smtClean="0"/>
              <a:t> sorunu</a:t>
            </a:r>
          </a:p>
          <a:p>
            <a:pPr lvl="2" eaLnBrk="1" hangingPunct="1">
              <a:lnSpc>
                <a:spcPct val="120000"/>
              </a:lnSpc>
              <a:defRPr/>
            </a:pPr>
            <a:r>
              <a:rPr lang="tr-TR" sz="2900" b="1" dirty="0" smtClean="0">
                <a:solidFill>
                  <a:srgbClr val="FF3300"/>
                </a:solidFill>
              </a:rPr>
              <a:t>Kürt</a:t>
            </a:r>
            <a:r>
              <a:rPr lang="tr-TR" sz="2900" b="1" dirty="0" smtClean="0"/>
              <a:t> sorunu</a:t>
            </a:r>
          </a:p>
          <a:p>
            <a:pPr lvl="2" eaLnBrk="1" hangingPunct="1">
              <a:lnSpc>
                <a:spcPct val="120000"/>
              </a:lnSpc>
              <a:defRPr/>
            </a:pPr>
            <a:r>
              <a:rPr lang="tr-TR" sz="2900" b="1" dirty="0" smtClean="0">
                <a:solidFill>
                  <a:srgbClr val="FF3300"/>
                </a:solidFill>
              </a:rPr>
              <a:t>İslam</a:t>
            </a:r>
            <a:r>
              <a:rPr lang="tr-TR" sz="2900" b="1" dirty="0" smtClean="0"/>
              <a:t> sorunu</a:t>
            </a:r>
          </a:p>
          <a:p>
            <a:pPr lvl="2" eaLnBrk="1" hangingPunct="1">
              <a:lnSpc>
                <a:spcPct val="120000"/>
              </a:lnSpc>
              <a:defRPr/>
            </a:pPr>
            <a:r>
              <a:rPr lang="tr-TR" sz="2900" b="1" dirty="0" smtClean="0">
                <a:solidFill>
                  <a:srgbClr val="FF3300"/>
                </a:solidFill>
              </a:rPr>
              <a:t>Kıbrıs </a:t>
            </a:r>
            <a:r>
              <a:rPr lang="tr-TR" sz="2900" b="1" dirty="0" smtClean="0"/>
              <a:t>sorunu</a:t>
            </a:r>
            <a:endParaRPr lang="tr-TR" sz="2900" b="1" dirty="0" smtClean="0">
              <a:solidFill>
                <a:srgbClr val="FF3300"/>
              </a:solidFill>
            </a:endParaRPr>
          </a:p>
          <a:p>
            <a:pPr lvl="1" eaLnBrk="1" hangingPunct="1">
              <a:lnSpc>
                <a:spcPct val="80000"/>
              </a:lnSpc>
              <a:defRPr/>
            </a:pPr>
            <a:endParaRPr lang="tr-TR" sz="2900" dirty="0" smtClean="0"/>
          </a:p>
          <a:p>
            <a:pPr lvl="1" eaLnBrk="1" hangingPunct="1">
              <a:lnSpc>
                <a:spcPct val="80000"/>
              </a:lnSpc>
              <a:defRPr/>
            </a:pPr>
            <a:r>
              <a:rPr lang="tr-TR" sz="2900" dirty="0" smtClean="0"/>
              <a:t>Ayrıcalıkları yitirme korkusu</a:t>
            </a:r>
          </a:p>
          <a:p>
            <a:pPr lvl="1" eaLnBrk="1" hangingPunct="1">
              <a:lnSpc>
                <a:spcPct val="80000"/>
              </a:lnSpc>
              <a:buFontTx/>
              <a:buNone/>
              <a:defRPr/>
            </a:pPr>
            <a:endParaRPr lang="tr-TR" sz="1800" dirty="0" smtClean="0"/>
          </a:p>
          <a:p>
            <a:pPr eaLnBrk="1" hangingPunct="1">
              <a:lnSpc>
                <a:spcPct val="80000"/>
              </a:lnSpc>
              <a:defRPr/>
            </a:pPr>
            <a:endParaRPr lang="tr-TR" sz="2000" dirty="0" smtClean="0"/>
          </a:p>
          <a:p>
            <a:pPr eaLnBrk="1" hangingPunct="1">
              <a:lnSpc>
                <a:spcPct val="80000"/>
              </a:lnSpc>
              <a:defRPr/>
            </a:pPr>
            <a:r>
              <a:rPr lang="tr-TR" sz="2800" dirty="0" smtClean="0"/>
              <a:t>Sonuç: Sloganlar</a:t>
            </a:r>
          </a:p>
          <a:p>
            <a:pPr lvl="1" eaLnBrk="1" hangingPunct="1">
              <a:lnSpc>
                <a:spcPct val="80000"/>
              </a:lnSpc>
              <a:defRPr/>
            </a:pPr>
            <a:endParaRPr lang="tr-TR" sz="1800" dirty="0" smtClean="0"/>
          </a:p>
          <a:p>
            <a:pPr lvl="1">
              <a:lnSpc>
                <a:spcPct val="80000"/>
              </a:lnSpc>
              <a:defRPr/>
            </a:pPr>
            <a:r>
              <a:rPr lang="tr-TR" sz="1800" dirty="0"/>
              <a:t>“</a:t>
            </a:r>
            <a:r>
              <a:rPr lang="tr-TR" sz="2600" dirty="0"/>
              <a:t>Hıristiyan ve emperyalist Batı bizi parçalıyor”</a:t>
            </a:r>
          </a:p>
          <a:p>
            <a:pPr lvl="1">
              <a:lnSpc>
                <a:spcPct val="80000"/>
              </a:lnSpc>
              <a:defRPr/>
            </a:pPr>
            <a:endParaRPr lang="tr-TR" sz="2600" dirty="0"/>
          </a:p>
          <a:p>
            <a:pPr lvl="1">
              <a:lnSpc>
                <a:spcPct val="80000"/>
              </a:lnSpc>
              <a:defRPr/>
            </a:pPr>
            <a:r>
              <a:rPr lang="tr-TR" sz="2600" dirty="0"/>
              <a:t>“İslamcılar </a:t>
            </a:r>
            <a:r>
              <a:rPr lang="tr-TR" sz="2600" dirty="0" smtClean="0"/>
              <a:t>kızlarımıza türban </a:t>
            </a:r>
            <a:r>
              <a:rPr lang="tr-TR" sz="2600" dirty="0"/>
              <a:t>taktıracak”</a:t>
            </a:r>
          </a:p>
          <a:p>
            <a:pPr lvl="1">
              <a:lnSpc>
                <a:spcPct val="80000"/>
              </a:lnSpc>
              <a:defRPr/>
            </a:pPr>
            <a:endParaRPr lang="tr-TR" sz="2600" dirty="0"/>
          </a:p>
          <a:p>
            <a:pPr lvl="1">
              <a:lnSpc>
                <a:spcPct val="80000"/>
              </a:lnSpc>
              <a:defRPr/>
            </a:pPr>
            <a:r>
              <a:rPr lang="tr-TR" sz="2600" dirty="0"/>
              <a:t>“</a:t>
            </a:r>
            <a:r>
              <a:rPr lang="tr-TR" sz="2600" dirty="0" smtClean="0"/>
              <a:t>Bütün bunlar </a:t>
            </a:r>
            <a:r>
              <a:rPr lang="tr-TR" sz="2600" dirty="0"/>
              <a:t>demokrasi </a:t>
            </a:r>
            <a:r>
              <a:rPr lang="tr-TR" sz="2600" dirty="0" smtClean="0"/>
              <a:t>yüzünden oluyor</a:t>
            </a:r>
            <a:r>
              <a:rPr lang="tr-TR" sz="2600" dirty="0"/>
              <a:t>. Ordu göreve</a:t>
            </a:r>
            <a:r>
              <a:rPr lang="tr-TR" sz="2600" dirty="0" smtClean="0"/>
              <a:t>!”</a:t>
            </a:r>
            <a:r>
              <a:rPr lang="tr-TR" sz="2600" dirty="0" smtClean="0">
                <a:solidFill>
                  <a:srgbClr val="FF0000"/>
                </a:solidFill>
              </a:rPr>
              <a:t>.</a:t>
            </a:r>
            <a:endParaRPr lang="tr-TR" sz="2600" dirty="0"/>
          </a:p>
          <a:p>
            <a:pPr lvl="2" eaLnBrk="1" hangingPunct="1">
              <a:lnSpc>
                <a:spcPct val="80000"/>
              </a:lnSpc>
              <a:buFontTx/>
              <a:buNone/>
              <a:defRPr/>
            </a:pPr>
            <a:endParaRPr lang="tr-TR" sz="1600" dirty="0" smtClean="0"/>
          </a:p>
        </p:txBody>
      </p:sp>
      <p:sp>
        <p:nvSpPr>
          <p:cNvPr id="12292" name="4 Slayt Numarası Yer Tutucusu"/>
          <p:cNvSpPr>
            <a:spLocks noGrp="1"/>
          </p:cNvSpPr>
          <p:nvPr>
            <p:ph type="sldNum" sz="quarter" idx="12"/>
            <p:custDataLst>
              <p:tags r:id="rId4"/>
            </p:custDataLst>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79F9AB7-4FE0-4BB9-8281-B758B8F7674A}" type="slidenum">
              <a:rPr lang="en-GB" smtClean="0"/>
              <a:pPr eaLnBrk="1" hangingPunct="1"/>
              <a:t>15</a:t>
            </a:fld>
            <a:endParaRPr lang="en-GB" smtClean="0"/>
          </a:p>
        </p:txBody>
      </p:sp>
    </p:spTree>
    <p:custDataLst>
      <p:tags r:id="rId1"/>
    </p:custDataLst>
    <p:extLst>
      <p:ext uri="{BB962C8B-B14F-4D97-AF65-F5344CB8AC3E}">
        <p14:creationId xmlns:p14="http://schemas.microsoft.com/office/powerpoint/2010/main" xmlns="" val="3712421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5059">
                                            <p:txEl>
                                              <p:pRg st="2" end="2"/>
                                            </p:txEl>
                                          </p:spTgt>
                                        </p:tgtEl>
                                        <p:attrNameLst>
                                          <p:attrName>style.visibility</p:attrName>
                                        </p:attrNameLst>
                                      </p:cBhvr>
                                      <p:to>
                                        <p:strVal val="visible"/>
                                      </p:to>
                                    </p:set>
                                    <p:animEffect transition="in" filter="checkerboard(across)">
                                      <p:cBhvr>
                                        <p:cTn id="7" dur="500"/>
                                        <p:tgtEl>
                                          <p:spTgt spid="4505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5059">
                                            <p:txEl>
                                              <p:pRg st="4" end="4"/>
                                            </p:txEl>
                                          </p:spTgt>
                                        </p:tgtEl>
                                        <p:attrNameLst>
                                          <p:attrName>style.visibility</p:attrName>
                                        </p:attrNameLst>
                                      </p:cBhvr>
                                      <p:to>
                                        <p:strVal val="visible"/>
                                      </p:to>
                                    </p:set>
                                    <p:animEffect transition="in" filter="checkerboard(across)">
                                      <p:cBhvr>
                                        <p:cTn id="12" dur="500"/>
                                        <p:tgtEl>
                                          <p:spTgt spid="45059">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5059">
                                            <p:txEl>
                                              <p:pRg st="6" end="6"/>
                                            </p:txEl>
                                          </p:spTgt>
                                        </p:tgtEl>
                                        <p:attrNameLst>
                                          <p:attrName>style.visibility</p:attrName>
                                        </p:attrNameLst>
                                      </p:cBhvr>
                                      <p:to>
                                        <p:strVal val="visible"/>
                                      </p:to>
                                    </p:set>
                                    <p:animEffect transition="in" filter="checkerboard(across)">
                                      <p:cBhvr>
                                        <p:cTn id="17" dur="500"/>
                                        <p:tgtEl>
                                          <p:spTgt spid="45059">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5059">
                                            <p:txEl>
                                              <p:pRg st="7" end="7"/>
                                            </p:txEl>
                                          </p:spTgt>
                                        </p:tgtEl>
                                        <p:attrNameLst>
                                          <p:attrName>style.visibility</p:attrName>
                                        </p:attrNameLst>
                                      </p:cBhvr>
                                      <p:to>
                                        <p:strVal val="visible"/>
                                      </p:to>
                                    </p:set>
                                    <p:animEffect transition="in" filter="checkerboard(across)">
                                      <p:cBhvr>
                                        <p:cTn id="22" dur="500"/>
                                        <p:tgtEl>
                                          <p:spTgt spid="45059">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45059">
                                            <p:txEl>
                                              <p:pRg st="8" end="8"/>
                                            </p:txEl>
                                          </p:spTgt>
                                        </p:tgtEl>
                                        <p:attrNameLst>
                                          <p:attrName>style.visibility</p:attrName>
                                        </p:attrNameLst>
                                      </p:cBhvr>
                                      <p:to>
                                        <p:strVal val="visible"/>
                                      </p:to>
                                    </p:set>
                                    <p:animEffect transition="in" filter="checkerboard(across)">
                                      <p:cBhvr>
                                        <p:cTn id="27" dur="500"/>
                                        <p:tgtEl>
                                          <p:spTgt spid="45059">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45059">
                                            <p:txEl>
                                              <p:pRg st="9" end="9"/>
                                            </p:txEl>
                                          </p:spTgt>
                                        </p:tgtEl>
                                        <p:attrNameLst>
                                          <p:attrName>style.visibility</p:attrName>
                                        </p:attrNameLst>
                                      </p:cBhvr>
                                      <p:to>
                                        <p:strVal val="visible"/>
                                      </p:to>
                                    </p:set>
                                    <p:animEffect transition="in" filter="checkerboard(across)">
                                      <p:cBhvr>
                                        <p:cTn id="32" dur="500"/>
                                        <p:tgtEl>
                                          <p:spTgt spid="45059">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45059">
                                            <p:txEl>
                                              <p:pRg st="10" end="10"/>
                                            </p:txEl>
                                          </p:spTgt>
                                        </p:tgtEl>
                                        <p:attrNameLst>
                                          <p:attrName>style.visibility</p:attrName>
                                        </p:attrNameLst>
                                      </p:cBhvr>
                                      <p:to>
                                        <p:strVal val="visible"/>
                                      </p:to>
                                    </p:set>
                                    <p:animEffect transition="in" filter="checkerboard(across)">
                                      <p:cBhvr>
                                        <p:cTn id="37" dur="500"/>
                                        <p:tgtEl>
                                          <p:spTgt spid="45059">
                                            <p:txEl>
                                              <p:pRg st="10" end="1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45059">
                                            <p:txEl>
                                              <p:pRg st="12" end="12"/>
                                            </p:txEl>
                                          </p:spTgt>
                                        </p:tgtEl>
                                        <p:attrNameLst>
                                          <p:attrName>style.visibility</p:attrName>
                                        </p:attrNameLst>
                                      </p:cBhvr>
                                      <p:to>
                                        <p:strVal val="visible"/>
                                      </p:to>
                                    </p:set>
                                    <p:animEffect transition="in" filter="checkerboard(across)">
                                      <p:cBhvr>
                                        <p:cTn id="42" dur="500"/>
                                        <p:tgtEl>
                                          <p:spTgt spid="45059">
                                            <p:txEl>
                                              <p:pRg st="12" end="12"/>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45059">
                                            <p:txEl>
                                              <p:pRg st="15" end="15"/>
                                            </p:txEl>
                                          </p:spTgt>
                                        </p:tgtEl>
                                        <p:attrNameLst>
                                          <p:attrName>style.visibility</p:attrName>
                                        </p:attrNameLst>
                                      </p:cBhvr>
                                      <p:to>
                                        <p:strVal val="visible"/>
                                      </p:to>
                                    </p:set>
                                    <p:animEffect transition="in" filter="checkerboard(across)">
                                      <p:cBhvr>
                                        <p:cTn id="47" dur="500"/>
                                        <p:tgtEl>
                                          <p:spTgt spid="45059">
                                            <p:txEl>
                                              <p:pRg st="15" end="1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45059">
                                            <p:txEl>
                                              <p:pRg st="17" end="17"/>
                                            </p:txEl>
                                          </p:spTgt>
                                        </p:tgtEl>
                                        <p:attrNameLst>
                                          <p:attrName>style.visibility</p:attrName>
                                        </p:attrNameLst>
                                      </p:cBhvr>
                                      <p:to>
                                        <p:strVal val="visible"/>
                                      </p:to>
                                    </p:set>
                                    <p:animEffect transition="in" filter="checkerboard(across)">
                                      <p:cBhvr>
                                        <p:cTn id="52" dur="500"/>
                                        <p:tgtEl>
                                          <p:spTgt spid="45059">
                                            <p:txEl>
                                              <p:pRg st="17" end="1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45059">
                                            <p:txEl>
                                              <p:pRg st="19" end="19"/>
                                            </p:txEl>
                                          </p:spTgt>
                                        </p:tgtEl>
                                        <p:attrNameLst>
                                          <p:attrName>style.visibility</p:attrName>
                                        </p:attrNameLst>
                                      </p:cBhvr>
                                      <p:to>
                                        <p:strVal val="visible"/>
                                      </p:to>
                                    </p:set>
                                    <p:animEffect transition="in" filter="checkerboard(across)">
                                      <p:cBhvr>
                                        <p:cTn id="57" dur="500"/>
                                        <p:tgtEl>
                                          <p:spTgt spid="45059">
                                            <p:txEl>
                                              <p:pRg st="19" end="1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45059">
                                            <p:txEl>
                                              <p:pRg st="21" end="21"/>
                                            </p:txEl>
                                          </p:spTgt>
                                        </p:tgtEl>
                                        <p:attrNameLst>
                                          <p:attrName>style.visibility</p:attrName>
                                        </p:attrNameLst>
                                      </p:cBhvr>
                                      <p:to>
                                        <p:strVal val="visible"/>
                                      </p:to>
                                    </p:set>
                                    <p:animEffect transition="in" filter="checkerboard(across)">
                                      <p:cBhvr>
                                        <p:cTn id="62" dur="500"/>
                                        <p:tgtEl>
                                          <p:spTgt spid="45059">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2"/>
          <p:cNvSpPr>
            <a:spLocks noGrp="1" noChangeArrowheads="1"/>
          </p:cNvSpPr>
          <p:nvPr>
            <p:ph type="title"/>
            <p:custDataLst>
              <p:tags r:id="rId2"/>
            </p:custDataLst>
          </p:nvPr>
        </p:nvSpPr>
        <p:spPr>
          <a:xfrm>
            <a:off x="457200" y="274638"/>
            <a:ext cx="8229600" cy="706090"/>
          </a:xfrm>
        </p:spPr>
        <p:txBody>
          <a:bodyPr>
            <a:normAutofit/>
          </a:bodyPr>
          <a:lstStyle/>
          <a:p>
            <a:pPr eaLnBrk="1" hangingPunct="1"/>
            <a:r>
              <a:rPr lang="tr-TR" sz="2400" dirty="0" smtClean="0"/>
              <a:t>Kafa Karışıklığı-2: “Millet-i Hakime İdeolojisi” </a:t>
            </a:r>
            <a:endParaRPr lang="en-US" sz="2400" dirty="0" smtClean="0"/>
          </a:p>
        </p:txBody>
      </p:sp>
      <p:sp>
        <p:nvSpPr>
          <p:cNvPr id="41987" name="Rectangle 3"/>
          <p:cNvSpPr>
            <a:spLocks noGrp="1" noChangeArrowheads="1"/>
          </p:cNvSpPr>
          <p:nvPr>
            <p:ph type="body" sz="half" idx="1"/>
            <p:custDataLst>
              <p:tags r:id="rId3"/>
            </p:custDataLst>
          </p:nvPr>
        </p:nvSpPr>
        <p:spPr>
          <a:xfrm>
            <a:off x="457200" y="1600200"/>
            <a:ext cx="2667000" cy="4525963"/>
          </a:xfrm>
        </p:spPr>
        <p:txBody>
          <a:bodyPr>
            <a:normAutofit fontScale="85000" lnSpcReduction="10000"/>
          </a:bodyPr>
          <a:lstStyle/>
          <a:p>
            <a:pPr eaLnBrk="1" hangingPunct="1">
              <a:buFontTx/>
              <a:buNone/>
            </a:pPr>
            <a:endParaRPr lang="tr-TR" sz="2000" dirty="0" smtClean="0"/>
          </a:p>
          <a:p>
            <a:r>
              <a:rPr lang="tr-TR" sz="2000" dirty="0"/>
              <a:t>Bu </a:t>
            </a:r>
            <a:r>
              <a:rPr lang="tr-TR" sz="2000" dirty="0" smtClean="0"/>
              <a:t>zihniyet, TC’de </a:t>
            </a:r>
            <a:r>
              <a:rPr lang="tr-TR" sz="2000" dirty="0"/>
              <a:t>de devam </a:t>
            </a:r>
            <a:r>
              <a:rPr lang="tr-TR" sz="2000" dirty="0" smtClean="0"/>
              <a:t>etti. Ezilen ve dışlananlar arasında bile. Nitekim:</a:t>
            </a:r>
          </a:p>
          <a:p>
            <a:r>
              <a:rPr lang="tr-TR" sz="2000" dirty="0" smtClean="0"/>
              <a:t>Kürtler (ve Aleviler): “Azınlık değiliz; esas ve kurucu unsuruz”. Bu, etnik milliyetçilik değil, Millet-i Hakime ideolojisi sonucu</a:t>
            </a:r>
          </a:p>
          <a:p>
            <a:pPr eaLnBrk="1" hangingPunct="1"/>
            <a:r>
              <a:rPr lang="tr-TR" sz="2000" dirty="0" smtClean="0"/>
              <a:t>Farkında olmadan, bir </a:t>
            </a:r>
            <a:r>
              <a:rPr lang="tr-TR" sz="2000" dirty="0" err="1" smtClean="0"/>
              <a:t>etno</a:t>
            </a:r>
            <a:r>
              <a:rPr lang="tr-TR" sz="2000" dirty="0" smtClean="0"/>
              <a:t>-dinsel slogan</a:t>
            </a:r>
          </a:p>
          <a:p>
            <a:pPr eaLnBrk="1" hangingPunct="1"/>
            <a:r>
              <a:rPr lang="tr-TR" sz="2000" dirty="0" smtClean="0"/>
              <a:t>Olay, TC’nin kuruluşundan itibaren başladı</a:t>
            </a:r>
            <a:r>
              <a:rPr lang="tr-TR" sz="2000" dirty="0">
                <a:solidFill>
                  <a:srgbClr val="FF0000"/>
                </a:solidFill>
              </a:rPr>
              <a:t>.</a:t>
            </a:r>
            <a:endParaRPr lang="tr-TR" sz="2000" dirty="0" smtClean="0">
              <a:solidFill>
                <a:srgbClr val="FF0000"/>
              </a:solidFill>
            </a:endParaRPr>
          </a:p>
          <a:p>
            <a:pPr marL="0" indent="0" eaLnBrk="1" hangingPunct="1">
              <a:buNone/>
            </a:pPr>
            <a:r>
              <a:rPr lang="tr-TR" sz="2000" dirty="0" smtClean="0">
                <a:solidFill>
                  <a:srgbClr val="FF0000"/>
                </a:solidFill>
              </a:rPr>
              <a:t> </a:t>
            </a:r>
          </a:p>
          <a:p>
            <a:pPr eaLnBrk="1" hangingPunct="1"/>
            <a:endParaRPr lang="en-US" sz="1800" dirty="0" smtClean="0"/>
          </a:p>
        </p:txBody>
      </p:sp>
      <p:sp>
        <p:nvSpPr>
          <p:cNvPr id="2059" name="5 Slayt Numarası Yer Tutucusu"/>
          <p:cNvSpPr>
            <a:spLocks noGrp="1"/>
          </p:cNvSpPr>
          <p:nvPr>
            <p:ph type="sldNum" sz="quarter" idx="12"/>
            <p:custDataLst>
              <p:tags r:id="rId4"/>
            </p:custDataLst>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B7DB2B4-32C8-4FB9-8C85-486CB4DAE284}" type="slidenum">
              <a:rPr lang="en-GB" smtClean="0"/>
              <a:pPr eaLnBrk="1" hangingPunct="1"/>
              <a:t>16</a:t>
            </a:fld>
            <a:endParaRPr lang="en-GB" smtClean="0"/>
          </a:p>
        </p:txBody>
      </p:sp>
      <p:graphicFrame>
        <p:nvGraphicFramePr>
          <p:cNvPr id="2" name="Diyagram 1"/>
          <p:cNvGraphicFramePr/>
          <p:nvPr>
            <p:custDataLst>
              <p:tags r:id="rId5"/>
            </p:custDataLst>
            <p:extLst>
              <p:ext uri="{D42A27DB-BD31-4B8C-83A1-F6EECF244321}">
                <p14:modId xmlns:p14="http://schemas.microsoft.com/office/powerpoint/2010/main" xmlns="" val="3706797519"/>
              </p:ext>
            </p:extLst>
          </p:nvPr>
        </p:nvGraphicFramePr>
        <p:xfrm>
          <a:off x="3154362" y="1916832"/>
          <a:ext cx="5483225"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ustDataLst>
      <p:tags r:id="rId1"/>
    </p:custDataLst>
    <p:extLst>
      <p:ext uri="{BB962C8B-B14F-4D97-AF65-F5344CB8AC3E}">
        <p14:creationId xmlns:p14="http://schemas.microsoft.com/office/powerpoint/2010/main" xmlns="" val="2538049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checkerboard(across)">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checkerboard(across)">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checkerboard(across)">
                                      <p:cBhvr>
                                        <p:cTn id="22" dur="500"/>
                                        <p:tgtEl>
                                          <p:spTgt spid="419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animEffect transition="in" filter="checkerboard(across)">
                                      <p:cBhvr>
                                        <p:cTn id="27" dur="500"/>
                                        <p:tgtEl>
                                          <p:spTgt spid="419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1987">
                                            <p:txEl>
                                              <p:pRg st="5" end="5"/>
                                            </p:txEl>
                                          </p:spTgt>
                                        </p:tgtEl>
                                        <p:attrNameLst>
                                          <p:attrName>style.visibility</p:attrName>
                                        </p:attrNameLst>
                                      </p:cBhvr>
                                      <p:to>
                                        <p:strVal val="visible"/>
                                      </p:to>
                                    </p:set>
                                    <p:animEffect transition="in" filter="checkerboard(across)">
                                      <p:cBhvr>
                                        <p:cTn id="32"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custDataLst>
              <p:tags r:id="rId2"/>
            </p:custDataLst>
          </p:nvPr>
        </p:nvSpPr>
        <p:spPr>
          <a:xfrm>
            <a:off x="457200" y="0"/>
            <a:ext cx="8229600" cy="908720"/>
          </a:xfrm>
        </p:spPr>
        <p:txBody>
          <a:bodyPr>
            <a:normAutofit fontScale="90000"/>
          </a:bodyPr>
          <a:lstStyle/>
          <a:p>
            <a:r>
              <a:rPr lang="tr-TR" sz="2800" dirty="0" smtClean="0"/>
              <a:t/>
            </a:r>
            <a:br>
              <a:rPr lang="tr-TR" sz="2800" dirty="0" smtClean="0"/>
            </a:br>
            <a:r>
              <a:rPr lang="tr-TR" sz="2800" dirty="0" smtClean="0"/>
              <a:t>Türkiye Cumhuriyeti’nin Kuruluşunda Millet-i Hakime İdeolojisi  </a:t>
            </a:r>
            <a:endParaRPr lang="en-GB" sz="2800" dirty="0" smtClean="0"/>
          </a:p>
        </p:txBody>
      </p:sp>
      <p:sp>
        <p:nvSpPr>
          <p:cNvPr id="45059" name="Rectangle 3"/>
          <p:cNvSpPr>
            <a:spLocks noGrp="1" noChangeArrowheads="1"/>
          </p:cNvSpPr>
          <p:nvPr>
            <p:ph idx="1"/>
            <p:custDataLst>
              <p:tags r:id="rId3"/>
            </p:custDataLst>
          </p:nvPr>
        </p:nvSpPr>
        <p:spPr>
          <a:xfrm>
            <a:off x="107504" y="1052736"/>
            <a:ext cx="8927976" cy="5616624"/>
          </a:xfrm>
        </p:spPr>
        <p:txBody>
          <a:bodyPr>
            <a:normAutofit/>
          </a:bodyPr>
          <a:lstStyle/>
          <a:p>
            <a:pPr eaLnBrk="1" hangingPunct="1">
              <a:lnSpc>
                <a:spcPct val="80000"/>
              </a:lnSpc>
              <a:defRPr/>
            </a:pPr>
            <a:r>
              <a:rPr lang="tr-TR" sz="2000" dirty="0" smtClean="0"/>
              <a:t> </a:t>
            </a:r>
            <a:r>
              <a:rPr lang="tr-TR" sz="1800" dirty="0" smtClean="0"/>
              <a:t>Laik Türkiye Cumhuriyeti de, ta işin başından, Türk=Müslüman’ı kabul etti.</a:t>
            </a:r>
          </a:p>
          <a:p>
            <a:pPr>
              <a:lnSpc>
                <a:spcPct val="80000"/>
              </a:lnSpc>
              <a:defRPr/>
            </a:pPr>
            <a:r>
              <a:rPr lang="tr-TR" sz="1800" dirty="0" smtClean="0"/>
              <a:t>1924 Anayasası Md. 88 </a:t>
            </a:r>
            <a:r>
              <a:rPr lang="tr-TR" sz="1800" b="1" dirty="0" smtClean="0"/>
              <a:t>taslağı</a:t>
            </a:r>
            <a:r>
              <a:rPr lang="tr-TR" sz="1800" dirty="0"/>
              <a:t>: «</a:t>
            </a:r>
            <a:r>
              <a:rPr lang="tr-TR" sz="1800" i="1" dirty="0"/>
              <a:t>Türkiye </a:t>
            </a:r>
            <a:r>
              <a:rPr lang="tr-TR" sz="1800" i="1" dirty="0" smtClean="0"/>
              <a:t>ahalisine, </a:t>
            </a:r>
            <a:r>
              <a:rPr lang="tr-TR" sz="1800" i="1" dirty="0"/>
              <a:t>din ve ırk farkı olmaksızın Türk </a:t>
            </a:r>
            <a:r>
              <a:rPr lang="tr-TR" sz="1800" i="1" dirty="0" smtClean="0"/>
              <a:t>ıtlak olunur</a:t>
            </a:r>
            <a:r>
              <a:rPr lang="tr-TR" sz="1800" dirty="0" smtClean="0"/>
              <a:t>»</a:t>
            </a:r>
            <a:endParaRPr lang="tr-TR" sz="1800" dirty="0"/>
          </a:p>
          <a:p>
            <a:pPr>
              <a:lnSpc>
                <a:spcPct val="80000"/>
              </a:lnSpc>
              <a:defRPr/>
            </a:pPr>
            <a:r>
              <a:rPr lang="tr-TR" sz="1800" dirty="0" smtClean="0"/>
              <a:t>Yasalaşan madde: «</a:t>
            </a:r>
            <a:r>
              <a:rPr lang="tr-TR" sz="1800" i="1" dirty="0" smtClean="0"/>
              <a:t>Türkiye </a:t>
            </a:r>
            <a:r>
              <a:rPr lang="tr-TR" sz="1800" i="1" dirty="0" err="1"/>
              <a:t>ahâlisine</a:t>
            </a:r>
            <a:r>
              <a:rPr lang="tr-TR" sz="1800" i="1" dirty="0"/>
              <a:t> din ve ırk farkı olmaksızın </a:t>
            </a:r>
            <a:r>
              <a:rPr lang="tr-TR" sz="1800" b="1" i="1" dirty="0"/>
              <a:t>vatandaşlık </a:t>
            </a:r>
            <a:r>
              <a:rPr lang="tr-TR" sz="1800" b="1" i="1" dirty="0" err="1"/>
              <a:t>itibâriyle</a:t>
            </a:r>
            <a:r>
              <a:rPr lang="tr-TR" sz="1800" b="1" i="1" dirty="0"/>
              <a:t> </a:t>
            </a:r>
            <a:r>
              <a:rPr lang="tr-TR" sz="1800" i="1" dirty="0" smtClean="0"/>
              <a:t>Türk </a:t>
            </a:r>
            <a:r>
              <a:rPr lang="tr-TR" sz="1800" i="1" dirty="0"/>
              <a:t>ıtlak olunur</a:t>
            </a:r>
            <a:r>
              <a:rPr lang="tr-TR" sz="1800" dirty="0" smtClean="0"/>
              <a:t>.» </a:t>
            </a:r>
          </a:p>
          <a:p>
            <a:pPr eaLnBrk="1" hangingPunct="1">
              <a:lnSpc>
                <a:spcPct val="80000"/>
              </a:lnSpc>
              <a:defRPr/>
            </a:pPr>
            <a:r>
              <a:rPr lang="tr-TR" sz="1800" dirty="0" smtClean="0"/>
              <a:t>«</a:t>
            </a:r>
            <a:r>
              <a:rPr lang="tr-TR" sz="1800" b="1" dirty="0" smtClean="0"/>
              <a:t>Vatandaşlık itibariyle Türk</a:t>
            </a:r>
            <a:r>
              <a:rPr lang="tr-TR" sz="1800" dirty="0" smtClean="0"/>
              <a:t>» ne demek?  </a:t>
            </a:r>
          </a:p>
          <a:p>
            <a:pPr eaLnBrk="1" hangingPunct="1">
              <a:lnSpc>
                <a:spcPct val="80000"/>
              </a:lnSpc>
              <a:defRPr/>
            </a:pPr>
            <a:r>
              <a:rPr lang="tr-TR" sz="1800" dirty="0" smtClean="0"/>
              <a:t>H. S. Tanrıöver: «</a:t>
            </a:r>
            <a:r>
              <a:rPr lang="tr-TR" sz="1800" b="1" dirty="0" smtClean="0"/>
              <a:t>Yabancı şirketlerden </a:t>
            </a:r>
            <a:r>
              <a:rPr lang="tr-TR" sz="1800" dirty="0" smtClean="0"/>
              <a:t>[TC vatandaşı] </a:t>
            </a:r>
            <a:r>
              <a:rPr lang="tr-TR" sz="1800" b="1" dirty="0" smtClean="0"/>
              <a:t>Rumları ve Ermenileri çıkarttırmaya çalışıyoruz. O vakit bize ‘Meclisinizden çıkan kanuna göre bunlar </a:t>
            </a:r>
            <a:r>
              <a:rPr lang="tr-TR" sz="1800" b="1" dirty="0" err="1" smtClean="0"/>
              <a:t>Türktür</a:t>
            </a:r>
            <a:r>
              <a:rPr lang="tr-TR" sz="1800" b="1" dirty="0" smtClean="0"/>
              <a:t>’ derlerse ne cevap vereceğiz? Bir hakikat vardır: Onlar Türk olamazlar</a:t>
            </a:r>
            <a:r>
              <a:rPr lang="tr-TR" sz="1800" dirty="0" smtClean="0"/>
              <a:t>»</a:t>
            </a:r>
          </a:p>
          <a:p>
            <a:pPr eaLnBrk="1" hangingPunct="1">
              <a:lnSpc>
                <a:spcPct val="80000"/>
              </a:lnSpc>
              <a:defRPr/>
            </a:pPr>
            <a:r>
              <a:rPr lang="tr-TR" sz="1800" dirty="0" smtClean="0"/>
              <a:t>Yani, gayrimüslim TC vatandaşları «hakiki Türk» değildir. Dinleri nedeniyle, olamazlar da.</a:t>
            </a:r>
          </a:p>
          <a:p>
            <a:pPr eaLnBrk="1" hangingPunct="1">
              <a:lnSpc>
                <a:spcPct val="80000"/>
              </a:lnSpc>
              <a:defRPr/>
            </a:pPr>
            <a:r>
              <a:rPr lang="tr-TR" sz="1800" dirty="0" smtClean="0"/>
              <a:t>Ama Kürtler Müslüman oldukları için, «Türk yapılabilir» kategorisindedir. «</a:t>
            </a:r>
            <a:r>
              <a:rPr lang="tr-TR" sz="1800" b="1" dirty="0" smtClean="0"/>
              <a:t>Müstakbel </a:t>
            </a:r>
            <a:r>
              <a:rPr lang="tr-TR" sz="1800" b="1" dirty="0" err="1" smtClean="0"/>
              <a:t>Türk</a:t>
            </a:r>
            <a:r>
              <a:rPr lang="tr-TR" sz="1800" dirty="0" err="1" smtClean="0"/>
              <a:t>»dürler</a:t>
            </a:r>
            <a:r>
              <a:rPr lang="tr-TR" sz="1800" dirty="0" smtClean="0"/>
              <a:t> </a:t>
            </a:r>
          </a:p>
          <a:p>
            <a:pPr eaLnBrk="1" hangingPunct="1">
              <a:lnSpc>
                <a:spcPct val="80000"/>
              </a:lnSpc>
              <a:defRPr/>
            </a:pPr>
            <a:r>
              <a:rPr lang="tr-TR" sz="1800" dirty="0" smtClean="0"/>
              <a:t>Bu nedenlere TC’de gayrimüslimlere </a:t>
            </a:r>
            <a:r>
              <a:rPr lang="tr-TR" sz="1800" b="1" dirty="0" smtClean="0"/>
              <a:t>etnik-dinsel temizlik</a:t>
            </a:r>
            <a:r>
              <a:rPr lang="tr-TR" sz="1800" dirty="0" smtClean="0"/>
              <a:t>, Kürtlere ise </a:t>
            </a:r>
            <a:r>
              <a:rPr lang="tr-TR" sz="1800" b="1" dirty="0" smtClean="0"/>
              <a:t>asimilasyon</a:t>
            </a:r>
            <a:r>
              <a:rPr lang="tr-TR" sz="1800" dirty="0" smtClean="0"/>
              <a:t> uygulanmıştır.</a:t>
            </a:r>
          </a:p>
          <a:p>
            <a:pPr eaLnBrk="1" hangingPunct="1">
              <a:lnSpc>
                <a:spcPct val="80000"/>
              </a:lnSpc>
              <a:defRPr/>
            </a:pPr>
            <a:r>
              <a:rPr lang="tr-TR" sz="1800" dirty="0" smtClean="0"/>
              <a:t>Kürtlerin bir bütün olarak asimile edilebilir olmadığı anlaşıldığında da, Genelkurmay Başkanı bu halkı Mart 2005’te </a:t>
            </a:r>
            <a:r>
              <a:rPr lang="tr-TR" sz="1800" b="1" dirty="0" smtClean="0"/>
              <a:t>«Sözde Vatandaş» </a:t>
            </a:r>
            <a:r>
              <a:rPr lang="tr-TR" sz="1800" dirty="0" smtClean="0"/>
              <a:t>ilan edecektir (M. Yeğen, </a:t>
            </a:r>
            <a:r>
              <a:rPr lang="tr-TR" sz="1800" i="1" dirty="0" smtClean="0"/>
              <a:t>Müstakbel Türk’ten Sözde Vatandaşa</a:t>
            </a:r>
            <a:r>
              <a:rPr lang="tr-TR" sz="1800" dirty="0" smtClean="0"/>
              <a:t>, İstanbul, İletişim Yayınları, 2006)</a:t>
            </a:r>
            <a:r>
              <a:rPr lang="tr-TR" sz="1800" dirty="0" smtClean="0">
                <a:solidFill>
                  <a:srgbClr val="FF0000"/>
                </a:solidFill>
              </a:rPr>
              <a:t>.</a:t>
            </a:r>
          </a:p>
          <a:p>
            <a:pPr lvl="1" eaLnBrk="1" hangingPunct="1">
              <a:lnSpc>
                <a:spcPct val="80000"/>
              </a:lnSpc>
              <a:defRPr/>
            </a:pPr>
            <a:endParaRPr lang="tr-TR" sz="1800" dirty="0" smtClean="0"/>
          </a:p>
          <a:p>
            <a:pPr lvl="2" eaLnBrk="1" hangingPunct="1">
              <a:lnSpc>
                <a:spcPct val="80000"/>
              </a:lnSpc>
              <a:buFontTx/>
              <a:buNone/>
              <a:defRPr/>
            </a:pPr>
            <a:endParaRPr lang="tr-TR" sz="1600" dirty="0" smtClean="0"/>
          </a:p>
        </p:txBody>
      </p:sp>
      <p:sp>
        <p:nvSpPr>
          <p:cNvPr id="12292" name="4 Slayt Numarası Yer Tutucusu"/>
          <p:cNvSpPr>
            <a:spLocks noGrp="1"/>
          </p:cNvSpPr>
          <p:nvPr>
            <p:ph type="sldNum" sz="quarter" idx="12"/>
            <p:custDataLst>
              <p:tags r:id="rId4"/>
            </p:custDataLst>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79F9AB7-4FE0-4BB9-8281-B758B8F7674A}" type="slidenum">
              <a:rPr lang="en-GB" smtClean="0"/>
              <a:pPr eaLnBrk="1" hangingPunct="1"/>
              <a:t>17</a:t>
            </a:fld>
            <a:endParaRPr lang="en-GB" smtClean="0"/>
          </a:p>
        </p:txBody>
      </p:sp>
    </p:spTree>
    <p:custDataLst>
      <p:tags r:id="rId1"/>
    </p:custDataLst>
    <p:extLst>
      <p:ext uri="{BB962C8B-B14F-4D97-AF65-F5344CB8AC3E}">
        <p14:creationId xmlns:p14="http://schemas.microsoft.com/office/powerpoint/2010/main" xmlns="" val="19315715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checkerboard(across)">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checkerboard(across)">
                                      <p:cBhvr>
                                        <p:cTn id="12" dur="5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checkerboard(across)">
                                      <p:cBhvr>
                                        <p:cTn id="17" dur="500"/>
                                        <p:tgtEl>
                                          <p:spTgt spid="45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checkerboard(across)">
                                      <p:cBhvr>
                                        <p:cTn id="22" dur="500"/>
                                        <p:tgtEl>
                                          <p:spTgt spid="450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checkerboard(across)">
                                      <p:cBhvr>
                                        <p:cTn id="27" dur="500"/>
                                        <p:tgtEl>
                                          <p:spTgt spid="450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5059">
                                            <p:txEl>
                                              <p:pRg st="5" end="5"/>
                                            </p:txEl>
                                          </p:spTgt>
                                        </p:tgtEl>
                                        <p:attrNameLst>
                                          <p:attrName>style.visibility</p:attrName>
                                        </p:attrNameLst>
                                      </p:cBhvr>
                                      <p:to>
                                        <p:strVal val="visible"/>
                                      </p:to>
                                    </p:set>
                                    <p:animEffect transition="in" filter="checkerboard(across)">
                                      <p:cBhvr>
                                        <p:cTn id="32" dur="500"/>
                                        <p:tgtEl>
                                          <p:spTgt spid="450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5059">
                                            <p:txEl>
                                              <p:pRg st="6" end="6"/>
                                            </p:txEl>
                                          </p:spTgt>
                                        </p:tgtEl>
                                        <p:attrNameLst>
                                          <p:attrName>style.visibility</p:attrName>
                                        </p:attrNameLst>
                                      </p:cBhvr>
                                      <p:to>
                                        <p:strVal val="visible"/>
                                      </p:to>
                                    </p:set>
                                    <p:animEffect transition="in" filter="checkerboard(across)">
                                      <p:cBhvr>
                                        <p:cTn id="37" dur="500"/>
                                        <p:tgtEl>
                                          <p:spTgt spid="450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45059">
                                            <p:txEl>
                                              <p:pRg st="7" end="7"/>
                                            </p:txEl>
                                          </p:spTgt>
                                        </p:tgtEl>
                                        <p:attrNameLst>
                                          <p:attrName>style.visibility</p:attrName>
                                        </p:attrNameLst>
                                      </p:cBhvr>
                                      <p:to>
                                        <p:strVal val="visible"/>
                                      </p:to>
                                    </p:set>
                                    <p:animEffect transition="in" filter="checkerboard(across)">
                                      <p:cBhvr>
                                        <p:cTn id="42" dur="500"/>
                                        <p:tgtEl>
                                          <p:spTgt spid="4505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45059">
                                            <p:txEl>
                                              <p:pRg st="8" end="8"/>
                                            </p:txEl>
                                          </p:spTgt>
                                        </p:tgtEl>
                                        <p:attrNameLst>
                                          <p:attrName>style.visibility</p:attrName>
                                        </p:attrNameLst>
                                      </p:cBhvr>
                                      <p:to>
                                        <p:strVal val="visible"/>
                                      </p:to>
                                    </p:set>
                                    <p:animEffect transition="in" filter="checkerboard(across)">
                                      <p:cBhvr>
                                        <p:cTn id="47" dur="500"/>
                                        <p:tgtEl>
                                          <p:spTgt spid="450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48072"/>
          </a:xfrm>
        </p:spPr>
        <p:txBody>
          <a:bodyPr>
            <a:normAutofit fontScale="90000"/>
          </a:bodyPr>
          <a:lstStyle/>
          <a:p>
            <a:r>
              <a:rPr lang="tr-TR" sz="2800" dirty="0" smtClean="0"/>
              <a:t>Birlik-Beraberlik İdeolojisi Olarak Kemalizm: Bir Değerlendirme</a:t>
            </a:r>
            <a:endParaRPr lang="en-US" sz="2800" dirty="0"/>
          </a:p>
        </p:txBody>
      </p:sp>
      <p:sp>
        <p:nvSpPr>
          <p:cNvPr id="3" name="Content Placeholder 2"/>
          <p:cNvSpPr>
            <a:spLocks noGrp="1"/>
          </p:cNvSpPr>
          <p:nvPr>
            <p:ph idx="1"/>
          </p:nvPr>
        </p:nvSpPr>
        <p:spPr>
          <a:xfrm>
            <a:off x="457200" y="1556792"/>
            <a:ext cx="8229600" cy="4767808"/>
          </a:xfrm>
        </p:spPr>
        <p:txBody>
          <a:bodyPr>
            <a:normAutofit fontScale="92500" lnSpcReduction="20000"/>
          </a:bodyPr>
          <a:lstStyle/>
          <a:p>
            <a:r>
              <a:rPr lang="tr-TR" sz="1800" dirty="0" smtClean="0"/>
              <a:t>Asimilasyon yoluyla, Türk olmayan ama Müslüman olan milyonları birleştirdi, kaynaştırdı. Çünkü Balkanlar ve Orta Doğu’da kimliğin esas unsuru </a:t>
            </a:r>
            <a:r>
              <a:rPr lang="tr-TR" sz="1800" dirty="0" err="1" smtClean="0"/>
              <a:t>etnisite</a:t>
            </a:r>
            <a:r>
              <a:rPr lang="tr-TR" sz="1800" dirty="0" smtClean="0"/>
              <a:t> ve dil değil, </a:t>
            </a:r>
            <a:r>
              <a:rPr lang="tr-TR" sz="1800" dirty="0" err="1" smtClean="0"/>
              <a:t>din’dir</a:t>
            </a:r>
            <a:r>
              <a:rPr lang="tr-TR" sz="1800" dirty="0" smtClean="0"/>
              <a:t> (çeşitli nedenlerle, Kürtler bunun istisnasıdır).</a:t>
            </a:r>
          </a:p>
          <a:p>
            <a:endParaRPr lang="tr-TR" sz="1800" dirty="0" smtClean="0"/>
          </a:p>
          <a:p>
            <a:r>
              <a:rPr lang="tr-TR" sz="1800" dirty="0" smtClean="0"/>
              <a:t>Ama, «Türk» üst kimliğiyle bir «Kemalist Vesayet» kurarak, birleştiremediklerini böldü :</a:t>
            </a:r>
          </a:p>
          <a:p>
            <a:r>
              <a:rPr lang="tr-TR" sz="1800" dirty="0" smtClean="0"/>
              <a:t>«Makbul Vatandaş»/»Beyaz Türk» </a:t>
            </a:r>
            <a:r>
              <a:rPr lang="tr-TR" sz="1800" dirty="0"/>
              <a:t>= </a:t>
            </a:r>
            <a:r>
              <a:rPr lang="tr-TR" sz="1800" dirty="0" err="1">
                <a:solidFill>
                  <a:srgbClr val="C00000"/>
                </a:solidFill>
              </a:rPr>
              <a:t>LA</a:t>
            </a:r>
            <a:r>
              <a:rPr lang="tr-TR" sz="1800" dirty="0" err="1"/>
              <a:t>ik</a:t>
            </a:r>
            <a:r>
              <a:rPr lang="tr-TR" sz="1800" dirty="0"/>
              <a:t> + </a:t>
            </a:r>
            <a:r>
              <a:rPr lang="tr-TR" sz="1800" dirty="0" err="1">
                <a:solidFill>
                  <a:srgbClr val="C00000"/>
                </a:solidFill>
              </a:rPr>
              <a:t>HA</a:t>
            </a:r>
            <a:r>
              <a:rPr lang="tr-TR" sz="1800" dirty="0" err="1"/>
              <a:t>nefi</a:t>
            </a:r>
            <a:r>
              <a:rPr lang="tr-TR" sz="1800" dirty="0"/>
              <a:t> + </a:t>
            </a:r>
            <a:r>
              <a:rPr lang="tr-TR" sz="1800" dirty="0" err="1">
                <a:solidFill>
                  <a:srgbClr val="C00000"/>
                </a:solidFill>
              </a:rPr>
              <a:t>SÜ</a:t>
            </a:r>
            <a:r>
              <a:rPr lang="tr-TR" sz="1800" dirty="0" err="1"/>
              <a:t>nni</a:t>
            </a:r>
            <a:r>
              <a:rPr lang="tr-TR" sz="1800" dirty="0"/>
              <a:t> + </a:t>
            </a:r>
            <a:r>
              <a:rPr lang="tr-TR" sz="1800" dirty="0" err="1">
                <a:solidFill>
                  <a:srgbClr val="C00000"/>
                </a:solidFill>
              </a:rPr>
              <a:t>MÜ</a:t>
            </a:r>
            <a:r>
              <a:rPr lang="tr-TR" sz="1800" dirty="0" err="1"/>
              <a:t>slüman</a:t>
            </a:r>
            <a:r>
              <a:rPr lang="tr-TR" sz="1800" dirty="0"/>
              <a:t> + </a:t>
            </a:r>
            <a:r>
              <a:rPr lang="tr-TR" sz="1800" dirty="0" err="1" smtClean="0">
                <a:solidFill>
                  <a:srgbClr val="C00000"/>
                </a:solidFill>
              </a:rPr>
              <a:t>TÜ</a:t>
            </a:r>
            <a:r>
              <a:rPr lang="tr-TR" sz="1800" dirty="0" err="1" smtClean="0"/>
              <a:t>rk</a:t>
            </a:r>
            <a:r>
              <a:rPr lang="tr-TR" sz="1800" dirty="0" smtClean="0"/>
              <a:t> yani </a:t>
            </a:r>
            <a:r>
              <a:rPr lang="tr-TR" sz="1800" dirty="0">
                <a:solidFill>
                  <a:srgbClr val="C00000"/>
                </a:solidFill>
              </a:rPr>
              <a:t>LAHASÜMÜT</a:t>
            </a:r>
            <a:r>
              <a:rPr lang="tr-TR" sz="1800" dirty="0"/>
              <a:t> </a:t>
            </a:r>
            <a:r>
              <a:rPr lang="tr-TR" sz="1800" dirty="0" smtClean="0"/>
              <a:t> :</a:t>
            </a:r>
          </a:p>
          <a:p>
            <a:endParaRPr lang="tr-TR" sz="1800" dirty="0" smtClean="0"/>
          </a:p>
          <a:p>
            <a:pPr lvl="1"/>
            <a:r>
              <a:rPr lang="tr-TR" sz="1800" dirty="0" smtClean="0"/>
              <a:t>«Laik», İslam’ı baskılayan bir «laikçilik» olarak uygulanınca, halkın çoğunluğunu dışladı</a:t>
            </a:r>
            <a:r>
              <a:rPr lang="en-US" sz="1800" dirty="0" smtClean="0"/>
              <a:t>; </a:t>
            </a:r>
            <a:endParaRPr lang="tr-TR" sz="1800" dirty="0"/>
          </a:p>
          <a:p>
            <a:pPr lvl="1"/>
            <a:r>
              <a:rPr lang="tr-TR" sz="1800" dirty="0" smtClean="0"/>
              <a:t>«</a:t>
            </a:r>
            <a:r>
              <a:rPr lang="en-US" sz="1800" dirty="0" err="1" smtClean="0"/>
              <a:t>Hanefi</a:t>
            </a:r>
            <a:r>
              <a:rPr lang="tr-TR" sz="1800" dirty="0" smtClean="0"/>
              <a:t>», büyük çoğunluğu Şafii olan Kürtleri dışladı;</a:t>
            </a:r>
            <a:r>
              <a:rPr lang="en-US" sz="1800" dirty="0" smtClean="0"/>
              <a:t> </a:t>
            </a:r>
            <a:endParaRPr lang="tr-TR" sz="1800" dirty="0" smtClean="0"/>
          </a:p>
          <a:p>
            <a:pPr lvl="1"/>
            <a:r>
              <a:rPr lang="tr-TR" sz="1800" dirty="0" smtClean="0"/>
              <a:t>«Sünni», Alevileri (hem Türk hem Kürt) dışladı; </a:t>
            </a:r>
          </a:p>
          <a:p>
            <a:pPr lvl="1"/>
            <a:r>
              <a:rPr lang="tr-TR" sz="1800" dirty="0" smtClean="0"/>
              <a:t>«Müslüman», gayrimüslimleri dışladı; </a:t>
            </a:r>
          </a:p>
          <a:p>
            <a:pPr lvl="1"/>
            <a:r>
              <a:rPr lang="tr-TR" sz="1800" dirty="0" smtClean="0"/>
              <a:t>«Türk», Kürtler başta, kendine Türk demeyenleri dışladı.</a:t>
            </a:r>
            <a:endParaRPr lang="tr-TR" sz="1800" dirty="0"/>
          </a:p>
          <a:p>
            <a:r>
              <a:rPr lang="tr-TR" sz="1800" dirty="0" smtClean="0"/>
              <a:t>«Yukarıdan Devrim» tek atımlık bir silahtır. Ondan sonra artık mücadele normal demokratik yollardan yapılır. Kemalist BBİ kendini yeni kimliklere göre yenilemeyi başaramadı. Başaramayınca, Kemalistler ortalama her on yılda bir yukarıdan devrim (askerî darbe) denediler. Sonuç, kendileri ve ülke için kötü oldu</a:t>
            </a:r>
            <a:r>
              <a:rPr lang="tr-TR" sz="1800" dirty="0" smtClean="0">
                <a:solidFill>
                  <a:srgbClr val="FF0000"/>
                </a:solidFill>
              </a:rPr>
              <a:t>.</a:t>
            </a:r>
            <a:endParaRPr lang="en-US" sz="1800" dirty="0">
              <a:solidFill>
                <a:srgbClr val="FF0000"/>
              </a:solidFill>
            </a:endParaRPr>
          </a:p>
        </p:txBody>
      </p:sp>
      <p:sp>
        <p:nvSpPr>
          <p:cNvPr id="4" name="Slide Number Placeholder 3"/>
          <p:cNvSpPr>
            <a:spLocks noGrp="1"/>
          </p:cNvSpPr>
          <p:nvPr>
            <p:ph type="sldNum" sz="quarter" idx="12"/>
          </p:nvPr>
        </p:nvSpPr>
        <p:spPr/>
        <p:txBody>
          <a:bodyPr/>
          <a:lstStyle/>
          <a:p>
            <a:fld id="{536C637B-9469-4A7E-BA1B-EADD389E3296}" type="slidenum">
              <a:rPr lang="tr-TR" smtClean="0"/>
              <a:pPr/>
              <a:t>18</a:t>
            </a:fld>
            <a:endParaRPr lang="tr-TR"/>
          </a:p>
        </p:txBody>
      </p:sp>
    </p:spTree>
    <p:extLst>
      <p:ext uri="{BB962C8B-B14F-4D97-AF65-F5344CB8AC3E}">
        <p14:creationId xmlns:p14="http://schemas.microsoft.com/office/powerpoint/2010/main" xmlns="" val="379474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heckerboard(across)">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heckerboard(across)">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checkerboard(across)">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2"/>
            <a:ext cx="8717875" cy="576064"/>
          </a:xfrm>
        </p:spPr>
        <p:txBody>
          <a:bodyPr>
            <a:normAutofit/>
          </a:bodyPr>
          <a:lstStyle/>
          <a:p>
            <a:pPr eaLnBrk="1" fontAlgn="auto" hangingPunct="1">
              <a:spcAft>
                <a:spcPts val="0"/>
              </a:spcAft>
              <a:defRPr/>
            </a:pPr>
            <a:r>
              <a:rPr lang="tr-TR" sz="2400" dirty="0" smtClean="0"/>
              <a:t>Türkiye’de Jakoben/Kemalist Müdahaleler ve Seçim Sonuçları </a:t>
            </a:r>
          </a:p>
        </p:txBody>
      </p:sp>
      <p:sp>
        <p:nvSpPr>
          <p:cNvPr id="4" name="Footer Placeholder 3"/>
          <p:cNvSpPr>
            <a:spLocks noGrp="1"/>
          </p:cNvSpPr>
          <p:nvPr>
            <p:ph type="ftr" sz="quarter" idx="11"/>
          </p:nvPr>
        </p:nvSpPr>
        <p:spPr/>
        <p:txBody>
          <a:bodyPr/>
          <a:lstStyle/>
          <a:p>
            <a:pPr>
              <a:defRPr/>
            </a:pPr>
            <a:r>
              <a:rPr lang="tr-TR" dirty="0" smtClean="0"/>
              <a:t> </a:t>
            </a:r>
            <a:endParaRPr lang="en-US" dirty="0"/>
          </a:p>
        </p:txBody>
      </p:sp>
      <p:sp>
        <p:nvSpPr>
          <p:cNvPr id="5" name="Slide Number Placeholder 4"/>
          <p:cNvSpPr>
            <a:spLocks noGrp="1"/>
          </p:cNvSpPr>
          <p:nvPr>
            <p:ph type="sldNum" sz="quarter" idx="12"/>
          </p:nvPr>
        </p:nvSpPr>
        <p:spPr/>
        <p:txBody>
          <a:bodyPr/>
          <a:lstStyle/>
          <a:p>
            <a:pPr>
              <a:defRPr/>
            </a:pPr>
            <a:fld id="{C042476F-58CD-4A6A-8EF2-680B339F4E61}" type="slidenum">
              <a:rPr lang="en-US"/>
              <a:pPr>
                <a:defRPr/>
              </a:pPr>
              <a:t>19</a:t>
            </a:fld>
            <a:endParaRPr lang="en-US"/>
          </a:p>
        </p:txBody>
      </p:sp>
      <p:sp>
        <p:nvSpPr>
          <p:cNvPr id="26629" name="Title 1"/>
          <p:cNvSpPr txBox="1">
            <a:spLocks/>
          </p:cNvSpPr>
          <p:nvPr/>
        </p:nvSpPr>
        <p:spPr bwMode="auto">
          <a:xfrm>
            <a:off x="2533650" y="5349875"/>
            <a:ext cx="2070100" cy="1046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r" eaLnBrk="1" hangingPunct="1"/>
            <a:r>
              <a:rPr lang="en-US" dirty="0"/>
              <a:t>2002 </a:t>
            </a:r>
            <a:r>
              <a:rPr lang="tr-TR" dirty="0" smtClean="0"/>
              <a:t>seçimleri</a:t>
            </a:r>
            <a:endParaRPr lang="tr-TR" dirty="0"/>
          </a:p>
          <a:p>
            <a:pPr algn="r" eaLnBrk="1" hangingPunct="1"/>
            <a:r>
              <a:rPr lang="en-US" dirty="0"/>
              <a:t>(AKP </a:t>
            </a:r>
            <a:r>
              <a:rPr lang="tr-TR" dirty="0" smtClean="0"/>
              <a:t>zaferi: </a:t>
            </a:r>
            <a:r>
              <a:rPr lang="tr-TR" b="1" dirty="0"/>
              <a:t>34 %</a:t>
            </a:r>
            <a:r>
              <a:rPr lang="en-US" dirty="0"/>
              <a:t>)</a:t>
            </a:r>
            <a:r>
              <a:rPr lang="tr-TR" dirty="0"/>
              <a:t> </a:t>
            </a:r>
            <a:r>
              <a:rPr lang="en-US" dirty="0"/>
              <a:t>&amp; </a:t>
            </a:r>
            <a:r>
              <a:rPr lang="tr-TR" dirty="0" smtClean="0"/>
              <a:t>İslamcıların «</a:t>
            </a:r>
            <a:r>
              <a:rPr lang="tr-TR" dirty="0" err="1" smtClean="0"/>
              <a:t>Protestanlaşması</a:t>
            </a:r>
            <a:r>
              <a:rPr lang="tr-TR" dirty="0" smtClean="0"/>
              <a:t>»</a:t>
            </a:r>
            <a:endParaRPr lang="tr-TR" dirty="0"/>
          </a:p>
        </p:txBody>
      </p:sp>
      <p:sp>
        <p:nvSpPr>
          <p:cNvPr id="7" name="Title 1"/>
          <p:cNvSpPr txBox="1">
            <a:spLocks/>
          </p:cNvSpPr>
          <p:nvPr/>
        </p:nvSpPr>
        <p:spPr bwMode="auto">
          <a:xfrm>
            <a:off x="2339975" y="1484313"/>
            <a:ext cx="1223963"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r" eaLnBrk="1" hangingPunct="1"/>
            <a:r>
              <a:rPr lang="tr-TR" dirty="0">
                <a:solidFill>
                  <a:srgbClr val="FF0000"/>
                </a:solidFill>
              </a:rPr>
              <a:t>1923 </a:t>
            </a:r>
          </a:p>
          <a:p>
            <a:pPr algn="r" eaLnBrk="1" hangingPunct="1"/>
            <a:r>
              <a:rPr lang="tr-TR" dirty="0" smtClean="0">
                <a:solidFill>
                  <a:srgbClr val="FF0000"/>
                </a:solidFill>
              </a:rPr>
              <a:t>Devrimi</a:t>
            </a:r>
            <a:endParaRPr lang="en-US" dirty="0">
              <a:solidFill>
                <a:srgbClr val="FF0000"/>
              </a:solidFill>
            </a:endParaRPr>
          </a:p>
        </p:txBody>
      </p:sp>
      <p:sp>
        <p:nvSpPr>
          <p:cNvPr id="26631" name="Title 1"/>
          <p:cNvSpPr txBox="1">
            <a:spLocks/>
          </p:cNvSpPr>
          <p:nvPr/>
        </p:nvSpPr>
        <p:spPr bwMode="auto">
          <a:xfrm>
            <a:off x="4103688" y="1412875"/>
            <a:ext cx="1189037"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just" eaLnBrk="1" hangingPunct="1"/>
            <a:r>
              <a:rPr lang="tr-TR" dirty="0" smtClean="0"/>
              <a:t>İlk serbest seçimler (1950</a:t>
            </a:r>
            <a:r>
              <a:rPr lang="tr-TR" dirty="0"/>
              <a:t>)   (DP </a:t>
            </a:r>
            <a:r>
              <a:rPr lang="tr-TR" dirty="0" smtClean="0"/>
              <a:t>zaferi</a:t>
            </a:r>
            <a:r>
              <a:rPr lang="tr-TR" sz="1400" dirty="0" smtClean="0"/>
              <a:t>)</a:t>
            </a:r>
            <a:endParaRPr lang="tr-TR" sz="1400" dirty="0"/>
          </a:p>
        </p:txBody>
      </p:sp>
      <p:sp>
        <p:nvSpPr>
          <p:cNvPr id="26632" name="Title 1"/>
          <p:cNvSpPr txBox="1">
            <a:spLocks/>
          </p:cNvSpPr>
          <p:nvPr/>
        </p:nvSpPr>
        <p:spPr bwMode="auto">
          <a:xfrm>
            <a:off x="5578475" y="1268413"/>
            <a:ext cx="1225550" cy="936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r" eaLnBrk="1" hangingPunct="1"/>
            <a:r>
              <a:rPr lang="tr-TR" dirty="0">
                <a:solidFill>
                  <a:srgbClr val="FF0000"/>
                </a:solidFill>
              </a:rPr>
              <a:t>27 </a:t>
            </a:r>
            <a:r>
              <a:rPr lang="tr-TR" dirty="0" smtClean="0">
                <a:solidFill>
                  <a:srgbClr val="FF0000"/>
                </a:solidFill>
              </a:rPr>
              <a:t>Mayıs </a:t>
            </a:r>
            <a:r>
              <a:rPr lang="tr-TR" dirty="0">
                <a:solidFill>
                  <a:srgbClr val="FF0000"/>
                </a:solidFill>
              </a:rPr>
              <a:t>1960 a</a:t>
            </a:r>
            <a:r>
              <a:rPr lang="tr-TR" dirty="0" smtClean="0">
                <a:solidFill>
                  <a:srgbClr val="FF0000"/>
                </a:solidFill>
              </a:rPr>
              <a:t>skerî darbesi</a:t>
            </a:r>
            <a:endParaRPr lang="tr-TR" dirty="0">
              <a:solidFill>
                <a:srgbClr val="FF0000"/>
              </a:solidFill>
            </a:endParaRPr>
          </a:p>
        </p:txBody>
      </p:sp>
      <p:sp>
        <p:nvSpPr>
          <p:cNvPr id="26633" name="Title 1"/>
          <p:cNvSpPr txBox="1">
            <a:spLocks/>
          </p:cNvSpPr>
          <p:nvPr/>
        </p:nvSpPr>
        <p:spPr bwMode="auto">
          <a:xfrm>
            <a:off x="7451725" y="1268413"/>
            <a:ext cx="1512888"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r" eaLnBrk="1" hangingPunct="1"/>
            <a:r>
              <a:rPr lang="en-US" dirty="0"/>
              <a:t>1965 </a:t>
            </a:r>
            <a:r>
              <a:rPr lang="tr-TR" dirty="0" smtClean="0"/>
              <a:t>seçimleri</a:t>
            </a:r>
            <a:r>
              <a:rPr lang="en-US" dirty="0" smtClean="0">
                <a:solidFill>
                  <a:srgbClr val="FF0000"/>
                </a:solidFill>
              </a:rPr>
              <a:t> </a:t>
            </a:r>
            <a:endParaRPr lang="tr-TR" dirty="0">
              <a:solidFill>
                <a:srgbClr val="FF0000"/>
              </a:solidFill>
            </a:endParaRPr>
          </a:p>
          <a:p>
            <a:pPr algn="r" eaLnBrk="1" hangingPunct="1"/>
            <a:r>
              <a:rPr lang="en-US" dirty="0"/>
              <a:t>(AP </a:t>
            </a:r>
            <a:r>
              <a:rPr lang="tr-TR" dirty="0" smtClean="0"/>
              <a:t>zaferi</a:t>
            </a:r>
            <a:r>
              <a:rPr lang="tr-TR" sz="1600" dirty="0" smtClean="0"/>
              <a:t>)</a:t>
            </a:r>
            <a:endParaRPr lang="tr-TR" sz="1600" dirty="0"/>
          </a:p>
        </p:txBody>
      </p:sp>
      <p:sp>
        <p:nvSpPr>
          <p:cNvPr id="26634" name="Title 1"/>
          <p:cNvSpPr txBox="1">
            <a:spLocks/>
          </p:cNvSpPr>
          <p:nvPr/>
        </p:nvSpPr>
        <p:spPr bwMode="auto">
          <a:xfrm>
            <a:off x="5375275" y="3284538"/>
            <a:ext cx="3876675"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r" eaLnBrk="1" hangingPunct="1"/>
            <a:r>
              <a:rPr lang="tr-TR" dirty="0" smtClean="0"/>
              <a:t>Sivillerin 1974 seçim zaferi (CHP+MSP)</a:t>
            </a:r>
            <a:endParaRPr lang="en-US" dirty="0"/>
          </a:p>
        </p:txBody>
      </p:sp>
      <p:sp>
        <p:nvSpPr>
          <p:cNvPr id="26635" name="Title 1"/>
          <p:cNvSpPr txBox="1">
            <a:spLocks/>
          </p:cNvSpPr>
          <p:nvPr/>
        </p:nvSpPr>
        <p:spPr bwMode="auto">
          <a:xfrm>
            <a:off x="6880225" y="5286375"/>
            <a:ext cx="2232025"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r" eaLnBrk="1" hangingPunct="1"/>
            <a:r>
              <a:rPr lang="en-US" dirty="0"/>
              <a:t>1983 </a:t>
            </a:r>
            <a:r>
              <a:rPr lang="tr-TR" dirty="0" smtClean="0"/>
              <a:t>seçimleri </a:t>
            </a:r>
            <a:r>
              <a:rPr lang="en-US" dirty="0" smtClean="0"/>
              <a:t>(ANAP </a:t>
            </a:r>
            <a:r>
              <a:rPr lang="tr-TR" dirty="0" smtClean="0"/>
              <a:t>zaferi</a:t>
            </a:r>
            <a:r>
              <a:rPr lang="en-US" dirty="0" smtClean="0"/>
              <a:t>) </a:t>
            </a:r>
            <a:r>
              <a:rPr lang="en-US" dirty="0"/>
              <a:t>+ 1995 </a:t>
            </a:r>
            <a:r>
              <a:rPr lang="tr-TR" dirty="0" smtClean="0"/>
              <a:t>seçimleri </a:t>
            </a:r>
            <a:r>
              <a:rPr lang="en-US" dirty="0" smtClean="0"/>
              <a:t>(RP </a:t>
            </a:r>
            <a:r>
              <a:rPr lang="tr-TR" dirty="0" smtClean="0"/>
              <a:t>zaferi</a:t>
            </a:r>
            <a:r>
              <a:rPr lang="en-US" dirty="0" smtClean="0"/>
              <a:t>) </a:t>
            </a:r>
            <a:r>
              <a:rPr lang="en-US" dirty="0"/>
              <a:t>&amp; </a:t>
            </a:r>
            <a:r>
              <a:rPr lang="en-US" dirty="0" smtClean="0"/>
              <a:t>“</a:t>
            </a:r>
            <a:r>
              <a:rPr lang="tr-TR" dirty="0" smtClean="0"/>
              <a:t>Yeşil Sermaye</a:t>
            </a:r>
            <a:r>
              <a:rPr lang="en-US" sz="1600" dirty="0" smtClean="0"/>
              <a:t>”</a:t>
            </a:r>
            <a:endParaRPr lang="tr-TR" sz="1600" dirty="0"/>
          </a:p>
        </p:txBody>
      </p:sp>
      <p:sp>
        <p:nvSpPr>
          <p:cNvPr id="26636" name="Title 1"/>
          <p:cNvSpPr txBox="1">
            <a:spLocks/>
          </p:cNvSpPr>
          <p:nvPr/>
        </p:nvSpPr>
        <p:spPr bwMode="auto">
          <a:xfrm>
            <a:off x="4872038" y="5349875"/>
            <a:ext cx="1746250"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r" eaLnBrk="1" hangingPunct="1"/>
            <a:r>
              <a:rPr lang="en-US" dirty="0">
                <a:solidFill>
                  <a:srgbClr val="FF0000"/>
                </a:solidFill>
              </a:rPr>
              <a:t>28 </a:t>
            </a:r>
            <a:r>
              <a:rPr lang="tr-TR" dirty="0" smtClean="0">
                <a:solidFill>
                  <a:srgbClr val="FF0000"/>
                </a:solidFill>
              </a:rPr>
              <a:t>Şubat </a:t>
            </a:r>
            <a:r>
              <a:rPr lang="en-US" dirty="0" smtClean="0">
                <a:solidFill>
                  <a:srgbClr val="FF0000"/>
                </a:solidFill>
              </a:rPr>
              <a:t>1997 </a:t>
            </a:r>
            <a:r>
              <a:rPr lang="tr-TR" dirty="0" smtClean="0">
                <a:solidFill>
                  <a:srgbClr val="FF0000"/>
                </a:solidFill>
              </a:rPr>
              <a:t>askerî muhtırası</a:t>
            </a:r>
            <a:endParaRPr lang="en-US" dirty="0">
              <a:solidFill>
                <a:srgbClr val="FF0000"/>
              </a:solidFill>
            </a:endParaRPr>
          </a:p>
        </p:txBody>
      </p:sp>
      <p:sp>
        <p:nvSpPr>
          <p:cNvPr id="26637" name="Title 1"/>
          <p:cNvSpPr txBox="1">
            <a:spLocks/>
          </p:cNvSpPr>
          <p:nvPr/>
        </p:nvSpPr>
        <p:spPr bwMode="auto">
          <a:xfrm>
            <a:off x="104775" y="4979988"/>
            <a:ext cx="1944688" cy="169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r>
              <a:rPr lang="en-US" dirty="0">
                <a:solidFill>
                  <a:srgbClr val="FF0000"/>
                </a:solidFill>
              </a:rPr>
              <a:t>27 </a:t>
            </a:r>
            <a:r>
              <a:rPr lang="tr-TR" dirty="0" smtClean="0">
                <a:solidFill>
                  <a:srgbClr val="FF0000"/>
                </a:solidFill>
              </a:rPr>
              <a:t>Nisan </a:t>
            </a:r>
            <a:r>
              <a:rPr lang="en-US" dirty="0" smtClean="0">
                <a:solidFill>
                  <a:srgbClr val="FF0000"/>
                </a:solidFill>
              </a:rPr>
              <a:t>2007 </a:t>
            </a:r>
            <a:r>
              <a:rPr lang="tr-TR" dirty="0" smtClean="0">
                <a:solidFill>
                  <a:srgbClr val="FF0000"/>
                </a:solidFill>
              </a:rPr>
              <a:t>askerî muhtırası ve Derin Devlet komploları  </a:t>
            </a:r>
            <a:endParaRPr lang="en-US" dirty="0">
              <a:solidFill>
                <a:srgbClr val="FF0000"/>
              </a:solidFill>
            </a:endParaRPr>
          </a:p>
        </p:txBody>
      </p:sp>
      <p:sp>
        <p:nvSpPr>
          <p:cNvPr id="26638" name="Title 1"/>
          <p:cNvSpPr txBox="1">
            <a:spLocks/>
          </p:cNvSpPr>
          <p:nvPr/>
        </p:nvSpPr>
        <p:spPr bwMode="auto">
          <a:xfrm>
            <a:off x="127000" y="3282950"/>
            <a:ext cx="1944688" cy="1046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endParaRPr lang="tr-TR" dirty="0"/>
          </a:p>
          <a:p>
            <a:pPr eaLnBrk="1" hangingPunct="1"/>
            <a:r>
              <a:rPr lang="tr-TR" dirty="0" smtClean="0"/>
              <a:t>Temmuz </a:t>
            </a:r>
            <a:r>
              <a:rPr lang="en-US" dirty="0" smtClean="0"/>
              <a:t>2007 </a:t>
            </a:r>
            <a:r>
              <a:rPr lang="tr-TR" dirty="0" smtClean="0"/>
              <a:t>seçimleri </a:t>
            </a:r>
            <a:r>
              <a:rPr lang="en-US" dirty="0" smtClean="0"/>
              <a:t>(AKP </a:t>
            </a:r>
            <a:r>
              <a:rPr lang="tr-TR" dirty="0" smtClean="0"/>
              <a:t>zaferi</a:t>
            </a:r>
            <a:r>
              <a:rPr lang="en-US" dirty="0" smtClean="0"/>
              <a:t>: </a:t>
            </a:r>
            <a:r>
              <a:rPr lang="en-US" b="1" dirty="0"/>
              <a:t>47 %</a:t>
            </a:r>
            <a:r>
              <a:rPr lang="en-US" dirty="0"/>
              <a:t>) </a:t>
            </a:r>
            <a:r>
              <a:rPr lang="en-US" dirty="0" err="1"/>
              <a:t>Ergenekon</a:t>
            </a:r>
            <a:r>
              <a:rPr lang="en-US" dirty="0"/>
              <a:t> </a:t>
            </a:r>
            <a:r>
              <a:rPr lang="tr-TR" dirty="0" smtClean="0"/>
              <a:t>davaları</a:t>
            </a:r>
            <a:r>
              <a:rPr lang="en-US" dirty="0" smtClean="0"/>
              <a:t>- </a:t>
            </a:r>
            <a:r>
              <a:rPr lang="tr-TR" dirty="0" smtClean="0"/>
              <a:t>Askerî vesayetin sonu</a:t>
            </a:r>
            <a:endParaRPr lang="en-US" dirty="0"/>
          </a:p>
          <a:p>
            <a:pPr eaLnBrk="1" hangingPunct="1"/>
            <a:endParaRPr lang="tr-TR" dirty="0"/>
          </a:p>
        </p:txBody>
      </p:sp>
      <p:sp>
        <p:nvSpPr>
          <p:cNvPr id="28687" name="Rectangle 2"/>
          <p:cNvSpPr>
            <a:spLocks noChangeArrowheads="1"/>
          </p:cNvSpPr>
          <p:nvPr/>
        </p:nvSpPr>
        <p:spPr bwMode="auto">
          <a:xfrm>
            <a:off x="7412038" y="1552575"/>
            <a:ext cx="236537"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tr-TR" sz="1600">
                <a:solidFill>
                  <a:srgbClr val="FF0000"/>
                </a:solidFill>
              </a:rPr>
              <a:t> </a:t>
            </a:r>
            <a:endParaRPr lang="en-US"/>
          </a:p>
        </p:txBody>
      </p:sp>
      <p:sp>
        <p:nvSpPr>
          <p:cNvPr id="3" name="Right Arrow 2"/>
          <p:cNvSpPr/>
          <p:nvPr/>
        </p:nvSpPr>
        <p:spPr>
          <a:xfrm>
            <a:off x="3671888" y="1628775"/>
            <a:ext cx="395287" cy="2524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ight Arrow 28"/>
          <p:cNvSpPr/>
          <p:nvPr/>
        </p:nvSpPr>
        <p:spPr>
          <a:xfrm>
            <a:off x="5256213" y="1628775"/>
            <a:ext cx="395287" cy="2524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ight Arrow 31"/>
          <p:cNvSpPr/>
          <p:nvPr/>
        </p:nvSpPr>
        <p:spPr>
          <a:xfrm>
            <a:off x="6840538" y="1628775"/>
            <a:ext cx="395287" cy="2524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Down Arrow 13"/>
          <p:cNvSpPr/>
          <p:nvPr/>
        </p:nvSpPr>
        <p:spPr>
          <a:xfrm>
            <a:off x="8280400" y="2133600"/>
            <a:ext cx="252413" cy="3952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Down Arrow 34"/>
          <p:cNvSpPr/>
          <p:nvPr/>
        </p:nvSpPr>
        <p:spPr>
          <a:xfrm>
            <a:off x="8243888" y="4652963"/>
            <a:ext cx="252412" cy="3968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Left Arrow 15"/>
          <p:cNvSpPr/>
          <p:nvPr/>
        </p:nvSpPr>
        <p:spPr>
          <a:xfrm>
            <a:off x="6551613" y="5768975"/>
            <a:ext cx="396875" cy="2524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Left Arrow 35"/>
          <p:cNvSpPr/>
          <p:nvPr/>
        </p:nvSpPr>
        <p:spPr>
          <a:xfrm>
            <a:off x="4613275" y="5768975"/>
            <a:ext cx="395288" cy="2524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Left Arrow 36"/>
          <p:cNvSpPr/>
          <p:nvPr/>
        </p:nvSpPr>
        <p:spPr>
          <a:xfrm>
            <a:off x="2106613" y="5768975"/>
            <a:ext cx="395287" cy="2524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Up Arrow 16"/>
          <p:cNvSpPr/>
          <p:nvPr/>
        </p:nvSpPr>
        <p:spPr>
          <a:xfrm>
            <a:off x="755650" y="4559300"/>
            <a:ext cx="252413" cy="3952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Up Arrow 37"/>
          <p:cNvSpPr/>
          <p:nvPr/>
        </p:nvSpPr>
        <p:spPr>
          <a:xfrm>
            <a:off x="684213" y="2511425"/>
            <a:ext cx="250825" cy="3952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650" name="TextBox 17"/>
          <p:cNvSpPr txBox="1">
            <a:spLocks noChangeArrowheads="1"/>
          </p:cNvSpPr>
          <p:nvPr/>
        </p:nvSpPr>
        <p:spPr bwMode="auto">
          <a:xfrm>
            <a:off x="179388" y="1717675"/>
            <a:ext cx="24463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r>
              <a:rPr lang="tr-TR" dirty="0" smtClean="0"/>
              <a:t>Haziran 2011 seçimleri</a:t>
            </a:r>
            <a:endParaRPr lang="tr-TR" dirty="0"/>
          </a:p>
          <a:p>
            <a:pPr eaLnBrk="1" hangingPunct="1"/>
            <a:r>
              <a:rPr lang="tr-TR" dirty="0"/>
              <a:t>AKP </a:t>
            </a:r>
            <a:r>
              <a:rPr lang="tr-TR" dirty="0" smtClean="0"/>
              <a:t>zaferi: </a:t>
            </a:r>
            <a:r>
              <a:rPr lang="tr-TR" b="1" dirty="0"/>
              <a:t>%</a:t>
            </a:r>
            <a:r>
              <a:rPr lang="tr-TR" b="1" dirty="0" smtClean="0"/>
              <a:t>50</a:t>
            </a:r>
            <a:endParaRPr lang="en-US" b="1" dirty="0"/>
          </a:p>
        </p:txBody>
      </p:sp>
      <p:sp>
        <p:nvSpPr>
          <p:cNvPr id="26651" name="TextBox 25"/>
          <p:cNvSpPr txBox="1">
            <a:spLocks noChangeArrowheads="1"/>
          </p:cNvSpPr>
          <p:nvPr/>
        </p:nvSpPr>
        <p:spPr bwMode="auto">
          <a:xfrm>
            <a:off x="5781675" y="2492375"/>
            <a:ext cx="31829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r" eaLnBrk="1" hangingPunct="1"/>
            <a:r>
              <a:rPr lang="tr-TR" dirty="0">
                <a:solidFill>
                  <a:srgbClr val="FF0000"/>
                </a:solidFill>
              </a:rPr>
              <a:t>12 </a:t>
            </a:r>
            <a:r>
              <a:rPr lang="tr-TR" dirty="0" smtClean="0">
                <a:solidFill>
                  <a:srgbClr val="FF0000"/>
                </a:solidFill>
              </a:rPr>
              <a:t>Mart1971 askerî darbesi </a:t>
            </a:r>
            <a:endParaRPr lang="en-US" dirty="0"/>
          </a:p>
        </p:txBody>
      </p:sp>
      <p:sp>
        <p:nvSpPr>
          <p:cNvPr id="40" name="Down Arrow 39"/>
          <p:cNvSpPr/>
          <p:nvPr/>
        </p:nvSpPr>
        <p:spPr>
          <a:xfrm>
            <a:off x="8243888" y="2886075"/>
            <a:ext cx="252412" cy="3952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653" name="Title 1"/>
          <p:cNvSpPr txBox="1">
            <a:spLocks/>
          </p:cNvSpPr>
          <p:nvPr/>
        </p:nvSpPr>
        <p:spPr bwMode="auto">
          <a:xfrm>
            <a:off x="5303838" y="4076700"/>
            <a:ext cx="3876675"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r" eaLnBrk="1" hangingPunct="1"/>
            <a:r>
              <a:rPr lang="en-US" dirty="0">
                <a:solidFill>
                  <a:srgbClr val="FF0000"/>
                </a:solidFill>
              </a:rPr>
              <a:t>12 </a:t>
            </a:r>
            <a:r>
              <a:rPr lang="tr-TR" dirty="0" smtClean="0">
                <a:solidFill>
                  <a:srgbClr val="FF0000"/>
                </a:solidFill>
              </a:rPr>
              <a:t>Eylül </a:t>
            </a:r>
            <a:r>
              <a:rPr lang="en-US" dirty="0" smtClean="0">
                <a:solidFill>
                  <a:srgbClr val="FF0000"/>
                </a:solidFill>
              </a:rPr>
              <a:t>1980 </a:t>
            </a:r>
            <a:r>
              <a:rPr lang="tr-TR" dirty="0" smtClean="0">
                <a:solidFill>
                  <a:srgbClr val="FF0000"/>
                </a:solidFill>
              </a:rPr>
              <a:t>askerî darbesi</a:t>
            </a:r>
            <a:endParaRPr lang="en-US" dirty="0">
              <a:solidFill>
                <a:srgbClr val="FF0000"/>
              </a:solidFill>
            </a:endParaRPr>
          </a:p>
        </p:txBody>
      </p:sp>
      <p:sp>
        <p:nvSpPr>
          <p:cNvPr id="43" name="Down Arrow 42"/>
          <p:cNvSpPr/>
          <p:nvPr/>
        </p:nvSpPr>
        <p:spPr>
          <a:xfrm>
            <a:off x="8280400" y="3825875"/>
            <a:ext cx="252413" cy="3952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xmlns="" val="4216326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4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6631"/>
                                        </p:tgtEl>
                                        <p:attrNameLst>
                                          <p:attrName>style.visibility</p:attrName>
                                        </p:attrNameLst>
                                      </p:cBhvr>
                                      <p:to>
                                        <p:strVal val="visible"/>
                                      </p:to>
                                    </p:set>
                                    <p:animEffect transition="in" filter="fade">
                                      <p:cBhvr>
                                        <p:cTn id="15" dur="5000"/>
                                        <p:tgtEl>
                                          <p:spTgt spid="2663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0"/>
                                        <p:tgtEl>
                                          <p:spTgt spid="2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6632"/>
                                        </p:tgtEl>
                                        <p:attrNameLst>
                                          <p:attrName>style.visibility</p:attrName>
                                        </p:attrNameLst>
                                      </p:cBhvr>
                                      <p:to>
                                        <p:strVal val="visible"/>
                                      </p:to>
                                    </p:set>
                                    <p:animEffect transition="in" filter="fade">
                                      <p:cBhvr>
                                        <p:cTn id="23" dur="5000"/>
                                        <p:tgtEl>
                                          <p:spTgt spid="2663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0"/>
                                        <p:tgtEl>
                                          <p:spTgt spid="3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633"/>
                                        </p:tgtEl>
                                        <p:attrNameLst>
                                          <p:attrName>style.visibility</p:attrName>
                                        </p:attrNameLst>
                                      </p:cBhvr>
                                      <p:to>
                                        <p:strVal val="visible"/>
                                      </p:to>
                                    </p:set>
                                    <p:animEffect transition="in" filter="fade">
                                      <p:cBhvr>
                                        <p:cTn id="31" dur="5000"/>
                                        <p:tgtEl>
                                          <p:spTgt spid="2663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0"/>
                                        <p:tgtEl>
                                          <p:spTgt spid="1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6651"/>
                                        </p:tgtEl>
                                        <p:attrNameLst>
                                          <p:attrName>style.visibility</p:attrName>
                                        </p:attrNameLst>
                                      </p:cBhvr>
                                      <p:to>
                                        <p:strVal val="visible"/>
                                      </p:to>
                                    </p:set>
                                    <p:animEffect transition="in" filter="fade">
                                      <p:cBhvr>
                                        <p:cTn id="39" dur="5000"/>
                                        <p:tgtEl>
                                          <p:spTgt spid="2665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5000"/>
                                        <p:tgtEl>
                                          <p:spTgt spid="4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634"/>
                                        </p:tgtEl>
                                        <p:attrNameLst>
                                          <p:attrName>style.visibility</p:attrName>
                                        </p:attrNameLst>
                                      </p:cBhvr>
                                      <p:to>
                                        <p:strVal val="visible"/>
                                      </p:to>
                                    </p:set>
                                    <p:animEffect transition="in" filter="fade">
                                      <p:cBhvr>
                                        <p:cTn id="47" dur="5000"/>
                                        <p:tgtEl>
                                          <p:spTgt spid="2663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fade">
                                      <p:cBhvr>
                                        <p:cTn id="50" dur="5000"/>
                                        <p:tgtEl>
                                          <p:spTgt spid="4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6653"/>
                                        </p:tgtEl>
                                        <p:attrNameLst>
                                          <p:attrName>style.visibility</p:attrName>
                                        </p:attrNameLst>
                                      </p:cBhvr>
                                      <p:to>
                                        <p:strVal val="visible"/>
                                      </p:to>
                                    </p:set>
                                    <p:animEffect transition="in" filter="fade">
                                      <p:cBhvr>
                                        <p:cTn id="55" dur="5000"/>
                                        <p:tgtEl>
                                          <p:spTgt spid="2665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5000"/>
                                        <p:tgtEl>
                                          <p:spTgt spid="3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6635"/>
                                        </p:tgtEl>
                                        <p:attrNameLst>
                                          <p:attrName>style.visibility</p:attrName>
                                        </p:attrNameLst>
                                      </p:cBhvr>
                                      <p:to>
                                        <p:strVal val="visible"/>
                                      </p:to>
                                    </p:set>
                                    <p:animEffect transition="in" filter="fade">
                                      <p:cBhvr>
                                        <p:cTn id="63" dur="5000"/>
                                        <p:tgtEl>
                                          <p:spTgt spid="2663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0"/>
                                        <p:tgtEl>
                                          <p:spTgt spid="16"/>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6636"/>
                                        </p:tgtEl>
                                        <p:attrNameLst>
                                          <p:attrName>style.visibility</p:attrName>
                                        </p:attrNameLst>
                                      </p:cBhvr>
                                      <p:to>
                                        <p:strVal val="visible"/>
                                      </p:to>
                                    </p:set>
                                    <p:animEffect transition="in" filter="fade">
                                      <p:cBhvr>
                                        <p:cTn id="71" dur="5000"/>
                                        <p:tgtEl>
                                          <p:spTgt spid="26636"/>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5000"/>
                                        <p:tgtEl>
                                          <p:spTgt spid="3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6629"/>
                                        </p:tgtEl>
                                        <p:attrNameLst>
                                          <p:attrName>style.visibility</p:attrName>
                                        </p:attrNameLst>
                                      </p:cBhvr>
                                      <p:to>
                                        <p:strVal val="visible"/>
                                      </p:to>
                                    </p:set>
                                    <p:animEffect transition="in" filter="fade">
                                      <p:cBhvr>
                                        <p:cTn id="79" dur="5000"/>
                                        <p:tgtEl>
                                          <p:spTgt spid="2662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fade">
                                      <p:cBhvr>
                                        <p:cTn id="82" dur="5000"/>
                                        <p:tgtEl>
                                          <p:spTgt spid="3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6637"/>
                                        </p:tgtEl>
                                        <p:attrNameLst>
                                          <p:attrName>style.visibility</p:attrName>
                                        </p:attrNameLst>
                                      </p:cBhvr>
                                      <p:to>
                                        <p:strVal val="visible"/>
                                      </p:to>
                                    </p:set>
                                    <p:animEffect transition="in" filter="fade">
                                      <p:cBhvr>
                                        <p:cTn id="87" dur="5000"/>
                                        <p:tgtEl>
                                          <p:spTgt spid="26637"/>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fade">
                                      <p:cBhvr>
                                        <p:cTn id="90" dur="5000"/>
                                        <p:tgtEl>
                                          <p:spTgt spid="17"/>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6638"/>
                                        </p:tgtEl>
                                        <p:attrNameLst>
                                          <p:attrName>style.visibility</p:attrName>
                                        </p:attrNameLst>
                                      </p:cBhvr>
                                      <p:to>
                                        <p:strVal val="visible"/>
                                      </p:to>
                                    </p:set>
                                    <p:animEffect transition="in" filter="fade">
                                      <p:cBhvr>
                                        <p:cTn id="95" dur="5000"/>
                                        <p:tgtEl>
                                          <p:spTgt spid="26638"/>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fade">
                                      <p:cBhvr>
                                        <p:cTn id="98" dur="5000"/>
                                        <p:tgtEl>
                                          <p:spTgt spid="38"/>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26650"/>
                                        </p:tgtEl>
                                        <p:attrNameLst>
                                          <p:attrName>style.visibility</p:attrName>
                                        </p:attrNameLst>
                                      </p:cBhvr>
                                      <p:to>
                                        <p:strVal val="visible"/>
                                      </p:to>
                                    </p:set>
                                    <p:animEffect transition="in" filter="fade">
                                      <p:cBhvr>
                                        <p:cTn id="103" dur="5000"/>
                                        <p:tgtEl>
                                          <p:spTgt spid="26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7" grpId="0"/>
      <p:bldP spid="26631" grpId="0"/>
      <p:bldP spid="26632" grpId="0"/>
      <p:bldP spid="26633" grpId="0"/>
      <p:bldP spid="26634" grpId="0"/>
      <p:bldP spid="26635" grpId="0"/>
      <p:bldP spid="26636" grpId="0"/>
      <p:bldP spid="26637" grpId="0"/>
      <p:bldP spid="26638" grpId="0"/>
      <p:bldP spid="3" grpId="0" animBg="1"/>
      <p:bldP spid="29" grpId="0" animBg="1"/>
      <p:bldP spid="32" grpId="0" animBg="1"/>
      <p:bldP spid="14" grpId="0" animBg="1"/>
      <p:bldP spid="35" grpId="0" animBg="1"/>
      <p:bldP spid="16" grpId="0" animBg="1"/>
      <p:bldP spid="36" grpId="0" animBg="1"/>
      <p:bldP spid="37" grpId="0" animBg="1"/>
      <p:bldP spid="17" grpId="0" animBg="1"/>
      <p:bldP spid="38" grpId="0" animBg="1"/>
      <p:bldP spid="26650" grpId="0"/>
      <p:bldP spid="26651" grpId="0"/>
      <p:bldP spid="40" grpId="0" animBg="1"/>
      <p:bldP spid="26653" grpId="0"/>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720080"/>
          </a:xfrm>
        </p:spPr>
        <p:txBody>
          <a:bodyPr>
            <a:normAutofit/>
          </a:bodyPr>
          <a:lstStyle/>
          <a:p>
            <a:r>
              <a:rPr lang="tr-TR" sz="3200" dirty="0"/>
              <a:t>Kimliklerin Çeşitlenmesi Olayını Yaşıyoruz</a:t>
            </a:r>
            <a:endParaRPr lang="en-US" sz="3200" dirty="0"/>
          </a:p>
        </p:txBody>
      </p:sp>
      <p:sp>
        <p:nvSpPr>
          <p:cNvPr id="3" name="Content Placeholder 2"/>
          <p:cNvSpPr>
            <a:spLocks noGrp="1"/>
          </p:cNvSpPr>
          <p:nvPr>
            <p:ph idx="1"/>
          </p:nvPr>
        </p:nvSpPr>
        <p:spPr>
          <a:xfrm>
            <a:off x="107504" y="980728"/>
            <a:ext cx="8928992" cy="5343872"/>
          </a:xfrm>
        </p:spPr>
        <p:txBody>
          <a:bodyPr>
            <a:noAutofit/>
          </a:bodyPr>
          <a:lstStyle/>
          <a:p>
            <a:r>
              <a:rPr lang="tr-TR" sz="1800" dirty="0" smtClean="0"/>
              <a:t>Günümüzün ana meselesi:</a:t>
            </a:r>
          </a:p>
          <a:p>
            <a:pPr lvl="1"/>
            <a:r>
              <a:rPr lang="tr-TR" sz="1600" dirty="0" smtClean="0"/>
              <a:t>Biraz demokratikleşme, ama esas Küreselleşme sonucu kimlikler arttı, netleşti, konuşmaya başladı: Kürtler, Ermeniler, engelliler, Aleviler, </a:t>
            </a:r>
            <a:r>
              <a:rPr lang="tr-TR" sz="1600" dirty="0" err="1" smtClean="0"/>
              <a:t>LGBT’ler</a:t>
            </a:r>
            <a:r>
              <a:rPr lang="tr-TR" sz="1600" dirty="0" smtClean="0"/>
              <a:t>, Romanlar…</a:t>
            </a:r>
          </a:p>
          <a:p>
            <a:pPr lvl="1"/>
            <a:r>
              <a:rPr lang="tr-TR" sz="1600" dirty="0" smtClean="0"/>
              <a:t>Çok kişiyi korkutuyor. Ama iyi bir şey bu. Bunlar daha önce de vardı ama saklanmak zorundaydılar. Tabii, içten içe kaynıyordu ülke. Çok tehlikeliydi. </a:t>
            </a:r>
          </a:p>
          <a:p>
            <a:r>
              <a:rPr lang="tr-TR" sz="1800" dirty="0" smtClean="0"/>
              <a:t>Kimlikler konusunu incelemenin amacı: </a:t>
            </a:r>
          </a:p>
          <a:p>
            <a:pPr lvl="1"/>
            <a:r>
              <a:rPr lang="tr-TR" sz="1600" dirty="0" smtClean="0"/>
              <a:t>1) </a:t>
            </a:r>
            <a:r>
              <a:rPr lang="tr-TR" sz="1600" dirty="0" err="1" smtClean="0"/>
              <a:t>Birey’i</a:t>
            </a:r>
            <a:r>
              <a:rPr lang="tr-TR" sz="1600" dirty="0" smtClean="0"/>
              <a:t> özgürleştirmek; </a:t>
            </a:r>
          </a:p>
          <a:p>
            <a:pPr lvl="1"/>
            <a:r>
              <a:rPr lang="tr-TR" sz="1600" dirty="0" smtClean="0"/>
              <a:t>2) Birey özgürleşince, ülkede yeni bir Birlik ve Beraberlik (B &amp; B) sağlayabilmek.  </a:t>
            </a:r>
          </a:p>
          <a:p>
            <a:r>
              <a:rPr lang="tr-TR" sz="1800" dirty="0" smtClean="0"/>
              <a:t>Bunların önemi:</a:t>
            </a:r>
          </a:p>
          <a:p>
            <a:pPr lvl="1"/>
            <a:r>
              <a:rPr lang="tr-TR" sz="1600" dirty="0" smtClean="0"/>
              <a:t>Bireyi özgürleştirmenin önemi malum. Ama bir de şu var: Özgür birey, «Gönüllü </a:t>
            </a:r>
            <a:r>
              <a:rPr lang="tr-TR" sz="1600" dirty="0" err="1" smtClean="0"/>
              <a:t>Vatandaş»tır</a:t>
            </a:r>
            <a:r>
              <a:rPr lang="tr-TR" sz="1600" dirty="0" smtClean="0"/>
              <a:t>. Güvenilir kişidir. B &amp; </a:t>
            </a:r>
            <a:r>
              <a:rPr lang="tr-TR" sz="1600" dirty="0" err="1" smtClean="0"/>
              <a:t>B’i</a:t>
            </a:r>
            <a:r>
              <a:rPr lang="tr-TR" sz="1600" dirty="0" smtClean="0"/>
              <a:t> sağlamak kolaylaşır. </a:t>
            </a:r>
          </a:p>
          <a:p>
            <a:pPr lvl="1"/>
            <a:r>
              <a:rPr lang="tr-TR" sz="1600" dirty="0" smtClean="0"/>
              <a:t>B &amp; B denilen şey, (bugüne kadar  yaptığımız gibi) kimliklerin ortaya çıkmasını engellemekle sağlanamaz. Tersine, böyle yapılırsa patlama ertelenir ama daha tehlikeli hale gelir. </a:t>
            </a:r>
          </a:p>
          <a:p>
            <a:pPr lvl="1"/>
            <a:r>
              <a:rPr lang="tr-TR" sz="1600" dirty="0" smtClean="0"/>
              <a:t>B &amp; B’yi sağlamak, Birlik-Beraberlik </a:t>
            </a:r>
            <a:r>
              <a:rPr lang="tr-TR" sz="1600" dirty="0" err="1" smtClean="0"/>
              <a:t>İdeolojisi’ni</a:t>
            </a:r>
            <a:r>
              <a:rPr lang="tr-TR" sz="1600" dirty="0" smtClean="0"/>
              <a:t> (BBİ; </a:t>
            </a:r>
            <a:r>
              <a:rPr lang="tr-TR" sz="1600" i="1" dirty="0" err="1" smtClean="0"/>
              <a:t>cohesion</a:t>
            </a:r>
            <a:r>
              <a:rPr lang="tr-TR" sz="1600" i="1" dirty="0" smtClean="0"/>
              <a:t> </a:t>
            </a:r>
            <a:r>
              <a:rPr lang="tr-TR" sz="1600" i="1" dirty="0" err="1" smtClean="0"/>
              <a:t>ideology</a:t>
            </a:r>
            <a:r>
              <a:rPr lang="tr-TR" sz="1600" dirty="0" smtClean="0"/>
              <a:t>) reforma tabi tutarak olur. Çünkü bir ülkedeki </a:t>
            </a:r>
            <a:r>
              <a:rPr lang="tr-TR" sz="1600" dirty="0"/>
              <a:t>B &amp; B </a:t>
            </a:r>
            <a:r>
              <a:rPr lang="tr-TR" sz="1600" dirty="0" smtClean="0"/>
              <a:t>bunalımı, sanıldığının aksine, kimliklerin çeşitlenmesinden değil, </a:t>
            </a:r>
            <a:r>
              <a:rPr lang="tr-TR" sz="1600" dirty="0" err="1" smtClean="0"/>
              <a:t>BBİ’nin</a:t>
            </a:r>
            <a:r>
              <a:rPr lang="tr-TR" sz="1600" dirty="0" smtClean="0"/>
              <a:t> kendini reforma tabi tutup yenilememesinden patlak verir. </a:t>
            </a:r>
          </a:p>
          <a:p>
            <a:r>
              <a:rPr lang="tr-TR" sz="1800" dirty="0" smtClean="0"/>
              <a:t>Türkiye’de şimdiye kadar geçerli olan BBİ, Kemalizm’di. Şimdi AKP’yle birlikte yepyeni bir duruma gidiyoruz. Bu, insanları paniğe sevk ediyor</a:t>
            </a:r>
            <a:r>
              <a:rPr lang="tr-TR" sz="1800" dirty="0" smtClean="0">
                <a:solidFill>
                  <a:srgbClr val="FF0000"/>
                </a:solidFill>
              </a:rPr>
              <a:t>. </a:t>
            </a:r>
            <a:r>
              <a:rPr lang="tr-TR" sz="1800" dirty="0" smtClean="0"/>
              <a:t> </a:t>
            </a:r>
          </a:p>
          <a:p>
            <a:pPr marL="0" indent="0">
              <a:buNone/>
            </a:pPr>
            <a:endParaRPr lang="en-US" sz="1800" dirty="0"/>
          </a:p>
        </p:txBody>
      </p:sp>
      <p:sp>
        <p:nvSpPr>
          <p:cNvPr id="4" name="Slide Number Placeholder 3"/>
          <p:cNvSpPr>
            <a:spLocks noGrp="1"/>
          </p:cNvSpPr>
          <p:nvPr>
            <p:ph type="sldNum" sz="quarter" idx="12"/>
          </p:nvPr>
        </p:nvSpPr>
        <p:spPr/>
        <p:txBody>
          <a:bodyPr/>
          <a:lstStyle/>
          <a:p>
            <a:fld id="{536C637B-9469-4A7E-BA1B-EADD389E3296}" type="slidenum">
              <a:rPr lang="tr-TR" smtClean="0"/>
              <a:pPr/>
              <a:t>2</a:t>
            </a:fld>
            <a:endParaRPr lang="tr-TR"/>
          </a:p>
        </p:txBody>
      </p:sp>
    </p:spTree>
    <p:extLst>
      <p:ext uri="{BB962C8B-B14F-4D97-AF65-F5344CB8AC3E}">
        <p14:creationId xmlns:p14="http://schemas.microsoft.com/office/powerpoint/2010/main" xmlns="" val="406296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tr-TR" sz="2800" dirty="0" smtClean="0"/>
              <a:t>AKP Döneminde Birlik-Beraberlik İdeolojisi</a:t>
            </a:r>
            <a:endParaRPr lang="en-US" sz="2800" dirty="0"/>
          </a:p>
        </p:txBody>
      </p:sp>
      <p:sp>
        <p:nvSpPr>
          <p:cNvPr id="3" name="Content Placeholder 2"/>
          <p:cNvSpPr>
            <a:spLocks noGrp="1"/>
          </p:cNvSpPr>
          <p:nvPr>
            <p:ph idx="1"/>
          </p:nvPr>
        </p:nvSpPr>
        <p:spPr>
          <a:xfrm>
            <a:off x="35496" y="836712"/>
            <a:ext cx="9073008" cy="5688632"/>
          </a:xfrm>
        </p:spPr>
        <p:txBody>
          <a:bodyPr>
            <a:normAutofit fontScale="62500" lnSpcReduction="20000"/>
          </a:bodyPr>
          <a:lstStyle/>
          <a:p>
            <a:r>
              <a:rPr lang="tr-TR" sz="2900" dirty="0" smtClean="0"/>
              <a:t>Şimdi Erdoğan, yeni bir BBİ ve onun </a:t>
            </a:r>
            <a:r>
              <a:rPr lang="tr-TR" sz="2900" dirty="0" err="1" smtClean="0"/>
              <a:t>YSO’sunu</a:t>
            </a:r>
            <a:r>
              <a:rPr lang="tr-TR" sz="2900" dirty="0" smtClean="0"/>
              <a:t> getirmeye ve yerleştirmeye çalışıyor.  </a:t>
            </a:r>
          </a:p>
          <a:p>
            <a:r>
              <a:rPr lang="tr-TR" sz="2900" dirty="0" smtClean="0">
                <a:solidFill>
                  <a:srgbClr val="C00000"/>
                </a:solidFill>
              </a:rPr>
              <a:t>Dış politikada </a:t>
            </a:r>
            <a:r>
              <a:rPr lang="tr-TR" sz="2900" dirty="0" smtClean="0"/>
              <a:t>Suriye ve Mısır’la </a:t>
            </a:r>
            <a:r>
              <a:rPr lang="tr-TR" sz="2900" dirty="0"/>
              <a:t>(+ RF, ABD, İran</a:t>
            </a:r>
            <a:r>
              <a:rPr lang="tr-TR" sz="2900" dirty="0" smtClean="0"/>
              <a:t>) bozuşmanın sebepleri: </a:t>
            </a:r>
          </a:p>
          <a:p>
            <a:pPr lvl="1"/>
            <a:r>
              <a:rPr lang="tr-TR" sz="2200" dirty="0" smtClean="0">
                <a:solidFill>
                  <a:srgbClr val="C00000"/>
                </a:solidFill>
              </a:rPr>
              <a:t>1) </a:t>
            </a:r>
            <a:r>
              <a:rPr lang="tr-TR" sz="2200" dirty="0" smtClean="0"/>
              <a:t>Erdoğan’ın sert tabiatı; </a:t>
            </a:r>
          </a:p>
          <a:p>
            <a:pPr lvl="1"/>
            <a:r>
              <a:rPr lang="tr-TR" sz="2200" dirty="0" smtClean="0">
                <a:solidFill>
                  <a:srgbClr val="C00000"/>
                </a:solidFill>
              </a:rPr>
              <a:t>2)</a:t>
            </a:r>
            <a:r>
              <a:rPr lang="tr-TR" sz="2200" dirty="0" smtClean="0"/>
              <a:t> Uygulanan politikanın ideolojik (İslamcı) olması: Müslüman Kardeşler iktidarı istemesi: Suriye ve Mısır.</a:t>
            </a:r>
          </a:p>
          <a:p>
            <a:r>
              <a:rPr lang="tr-TR" sz="2900" dirty="0">
                <a:solidFill>
                  <a:srgbClr val="FF0000"/>
                </a:solidFill>
              </a:rPr>
              <a:t>Kürt meselesi</a:t>
            </a:r>
            <a:r>
              <a:rPr lang="tr-TR" sz="2900" dirty="0"/>
              <a:t>: «Barış </a:t>
            </a:r>
            <a:r>
              <a:rPr lang="tr-TR" sz="2900" dirty="0" err="1"/>
              <a:t>Süreci»ne</a:t>
            </a:r>
            <a:r>
              <a:rPr lang="tr-TR" sz="2900" dirty="0"/>
              <a:t> muhafazakar Barzani’yi sokarak, partneri Öcalan’ı dışladı. </a:t>
            </a:r>
          </a:p>
          <a:p>
            <a:r>
              <a:rPr lang="tr-TR" sz="2900" dirty="0" smtClean="0">
                <a:solidFill>
                  <a:srgbClr val="C00000"/>
                </a:solidFill>
              </a:rPr>
              <a:t>İç politikada</a:t>
            </a:r>
            <a:r>
              <a:rPr lang="tr-TR" sz="2900" dirty="0" smtClean="0"/>
              <a:t>: Kürtaj, alkol, Sünni din dersleri, seçimlik dersler, kızlı-erkekli yurt ve evler, liselerde yemekhanelerin ayrılması, özel tiyatrolara «Ahlaklı oyun» kriteri, «TBMM’de başörtüsü dinimizin emridir». </a:t>
            </a:r>
            <a:r>
              <a:rPr lang="tr-TR" sz="2900" u="sng" dirty="0" smtClean="0"/>
              <a:t>Fetvalar</a:t>
            </a:r>
            <a:r>
              <a:rPr lang="tr-TR" sz="2900" dirty="0" smtClean="0"/>
              <a:t>: Süt Bankası, yoga okulu ve dövme yaptırma, çek bozdurma.</a:t>
            </a:r>
          </a:p>
          <a:p>
            <a:pPr marL="0" indent="0">
              <a:buNone/>
            </a:pPr>
            <a:endParaRPr lang="tr-TR" sz="2900" dirty="0" smtClean="0"/>
          </a:p>
          <a:p>
            <a:r>
              <a:rPr lang="tr-TR" sz="2900" dirty="0" smtClean="0"/>
              <a:t>Bu durumda yeni BBİ, aynen Kemalizm gibi, birlik-beraberlik sağlamaktan çok, dışlayıcı. Çünkü İslam’ı; Din-Milliyetçilik-Muhafazakarlık karışımı bir BBİ olarak uyguluyor. </a:t>
            </a:r>
          </a:p>
          <a:p>
            <a:r>
              <a:rPr lang="tr-TR" sz="2900" dirty="0" smtClean="0"/>
              <a:t>Bu karışım Türkiye’nin en az yüzde 50’sini dışlıyor:</a:t>
            </a:r>
          </a:p>
          <a:p>
            <a:pPr lvl="1"/>
            <a:r>
              <a:rPr lang="tr-TR" sz="2200" dirty="0" smtClean="0"/>
              <a:t>Alevileri,</a:t>
            </a:r>
          </a:p>
          <a:p>
            <a:pPr lvl="1"/>
            <a:r>
              <a:rPr lang="tr-TR" sz="2200" dirty="0" smtClean="0"/>
              <a:t>Demokrat/liberalleri, </a:t>
            </a:r>
          </a:p>
          <a:p>
            <a:pPr lvl="1"/>
            <a:r>
              <a:rPr lang="tr-TR" sz="2200" dirty="0" smtClean="0"/>
              <a:t>Laik Müslümanları,</a:t>
            </a:r>
          </a:p>
          <a:p>
            <a:pPr lvl="1"/>
            <a:r>
              <a:rPr lang="tr-TR" sz="2200" dirty="0"/>
              <a:t>Kemalistleri,</a:t>
            </a:r>
          </a:p>
          <a:p>
            <a:pPr lvl="1"/>
            <a:r>
              <a:rPr lang="tr-TR" sz="2200" dirty="0"/>
              <a:t>Gayrimüslimleri (</a:t>
            </a:r>
            <a:r>
              <a:rPr lang="tr-TR" sz="2200" dirty="0" smtClean="0"/>
              <a:t>Ayasofya),</a:t>
            </a:r>
            <a:endParaRPr lang="tr-TR" sz="2200" dirty="0"/>
          </a:p>
          <a:p>
            <a:pPr lvl="1"/>
            <a:r>
              <a:rPr lang="tr-TR" sz="2200" dirty="0"/>
              <a:t>Kürtleri </a:t>
            </a:r>
            <a:r>
              <a:rPr lang="tr-TR" sz="2200" dirty="0" smtClean="0"/>
              <a:t>(</a:t>
            </a:r>
            <a:r>
              <a:rPr lang="tr-TR" sz="2200" dirty="0" err="1" smtClean="0"/>
              <a:t>Roboski</a:t>
            </a:r>
            <a:r>
              <a:rPr lang="tr-TR" sz="2200" dirty="0" smtClean="0"/>
              <a:t>, Barzani),</a:t>
            </a:r>
            <a:endParaRPr lang="tr-TR" sz="2200" dirty="0"/>
          </a:p>
          <a:p>
            <a:pPr lvl="1"/>
            <a:r>
              <a:rPr lang="tr-TR" sz="2200" dirty="0" err="1" smtClean="0"/>
              <a:t>Vasal</a:t>
            </a:r>
            <a:r>
              <a:rPr lang="tr-TR" sz="2200" dirty="0" smtClean="0"/>
              <a:t> olmayı reddeden </a:t>
            </a:r>
            <a:r>
              <a:rPr lang="tr-TR" sz="2200" dirty="0" err="1" smtClean="0"/>
              <a:t>Fethullah</a:t>
            </a:r>
            <a:r>
              <a:rPr lang="tr-TR" sz="2200" dirty="0" smtClean="0"/>
              <a:t> Gülen hareketini. Ama en önemlisi: </a:t>
            </a:r>
            <a:endParaRPr lang="tr-TR" sz="2200" dirty="0"/>
          </a:p>
          <a:p>
            <a:pPr lvl="1"/>
            <a:r>
              <a:rPr lang="tr-TR" sz="2200" dirty="0" smtClean="0"/>
              <a:t>Demokrat Müslümanları</a:t>
            </a:r>
            <a:r>
              <a:rPr lang="tr-TR" sz="2200" dirty="0" smtClean="0">
                <a:solidFill>
                  <a:srgbClr val="FF0000"/>
                </a:solidFill>
              </a:rPr>
              <a:t>.</a:t>
            </a:r>
          </a:p>
        </p:txBody>
      </p:sp>
      <p:sp>
        <p:nvSpPr>
          <p:cNvPr id="4" name="Slide Number Placeholder 3"/>
          <p:cNvSpPr>
            <a:spLocks noGrp="1"/>
          </p:cNvSpPr>
          <p:nvPr>
            <p:ph type="sldNum" sz="quarter" idx="12"/>
          </p:nvPr>
        </p:nvSpPr>
        <p:spPr/>
        <p:txBody>
          <a:bodyPr/>
          <a:lstStyle/>
          <a:p>
            <a:fld id="{536C637B-9469-4A7E-BA1B-EADD389E3296}" type="slidenum">
              <a:rPr lang="tr-TR" smtClean="0"/>
              <a:pPr/>
              <a:t>20</a:t>
            </a:fld>
            <a:endParaRPr lang="tr-TR"/>
          </a:p>
        </p:txBody>
      </p:sp>
    </p:spTree>
    <p:extLst>
      <p:ext uri="{BB962C8B-B14F-4D97-AF65-F5344CB8AC3E}">
        <p14:creationId xmlns:p14="http://schemas.microsoft.com/office/powerpoint/2010/main" xmlns="" val="172318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additive="base">
                                        <p:cTn id="8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5" end="15"/>
                                            </p:txEl>
                                          </p:spTgt>
                                        </p:tgtEl>
                                        <p:attrNameLst>
                                          <p:attrName>style.visibility</p:attrName>
                                        </p:attrNameLst>
                                      </p:cBhvr>
                                      <p:to>
                                        <p:strVal val="visible"/>
                                      </p:to>
                                    </p:set>
                                    <p:anim calcmode="lin" valueType="num">
                                      <p:cBhvr additive="base">
                                        <p:cTn id="9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6" end="16"/>
                                            </p:txEl>
                                          </p:spTgt>
                                        </p:tgtEl>
                                        <p:attrNameLst>
                                          <p:attrName>style.visibility</p:attrName>
                                        </p:attrNameLst>
                                      </p:cBhvr>
                                      <p:to>
                                        <p:strVal val="visible"/>
                                      </p:to>
                                    </p:set>
                                    <p:anim calcmode="lin" valueType="num">
                                      <p:cBhvr additive="base">
                                        <p:cTn id="9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normAutofit/>
          </a:bodyPr>
          <a:lstStyle/>
          <a:p>
            <a:r>
              <a:rPr lang="tr-TR" sz="2800" dirty="0" smtClean="0"/>
              <a:t>Durum Muhasebesi</a:t>
            </a:r>
            <a:endParaRPr lang="en-US" sz="2800" dirty="0"/>
          </a:p>
        </p:txBody>
      </p:sp>
      <p:sp>
        <p:nvSpPr>
          <p:cNvPr id="3" name="Content Placeholder 2"/>
          <p:cNvSpPr>
            <a:spLocks noGrp="1"/>
          </p:cNvSpPr>
          <p:nvPr>
            <p:ph idx="1"/>
          </p:nvPr>
        </p:nvSpPr>
        <p:spPr>
          <a:xfrm>
            <a:off x="457200" y="1052736"/>
            <a:ext cx="8229600" cy="5271864"/>
          </a:xfrm>
        </p:spPr>
        <p:txBody>
          <a:bodyPr>
            <a:normAutofit/>
          </a:bodyPr>
          <a:lstStyle/>
          <a:p>
            <a:r>
              <a:rPr lang="tr-TR" sz="2000" dirty="0" smtClean="0"/>
              <a:t>«Kemalist vesayet» gitti, «İslamcı vesayet» gelmekte:</a:t>
            </a:r>
          </a:p>
          <a:p>
            <a:pPr lvl="1"/>
            <a:r>
              <a:rPr lang="tr-TR" sz="1800" dirty="0" smtClean="0"/>
              <a:t>Kemalizm’in üst kimliği «Müslüman Türk» idi,</a:t>
            </a:r>
          </a:p>
          <a:p>
            <a:pPr lvl="1"/>
            <a:r>
              <a:rPr lang="tr-TR" sz="1800" dirty="0" smtClean="0"/>
              <a:t>AKP’nin önerdiği üst kimlik: «Türk Müslüman». </a:t>
            </a:r>
          </a:p>
          <a:p>
            <a:r>
              <a:rPr lang="tr-TR" sz="2000" dirty="0" smtClean="0"/>
              <a:t>Böyle önemli değişme durumlarında öfke oluşur ve «kurtuluş» çareleri konuşulur:</a:t>
            </a:r>
          </a:p>
          <a:p>
            <a:pPr lvl="1"/>
            <a:r>
              <a:rPr lang="tr-TR" sz="1800" dirty="0" smtClean="0"/>
              <a:t>1) Zor kullanmak; </a:t>
            </a:r>
          </a:p>
          <a:p>
            <a:pPr lvl="1"/>
            <a:r>
              <a:rPr lang="tr-TR" sz="1800" dirty="0" smtClean="0"/>
              <a:t>2) Evrimi temel alarak demokratik mücadele vermek. </a:t>
            </a:r>
          </a:p>
          <a:p>
            <a:r>
              <a:rPr lang="tr-TR" sz="2000" dirty="0" smtClean="0"/>
              <a:t>Birinci yöntemi Kemalizm denedi, İslamcıları iktidara getirdi (diyalektik kuralı). </a:t>
            </a:r>
          </a:p>
          <a:p>
            <a:r>
              <a:rPr lang="tr-TR" sz="2000" dirty="0" smtClean="0"/>
              <a:t>Evrim kuralları bu sefer devreye AKP konusunda giriyor ve partiyi sonunda yerellikten, taşralılıktan kurtaracak:</a:t>
            </a:r>
          </a:p>
          <a:p>
            <a:pPr lvl="1"/>
            <a:r>
              <a:rPr lang="tr-TR" sz="1800" dirty="0" smtClean="0"/>
              <a:t>1) İslamcılar baskıdan kurtulunca, şimdi içlerinde </a:t>
            </a:r>
            <a:r>
              <a:rPr lang="tr-TR" sz="1800" dirty="0"/>
              <a:t>muhalefet gelişiyor </a:t>
            </a:r>
            <a:r>
              <a:rPr lang="tr-TR" sz="1800" dirty="0" smtClean="0"/>
              <a:t>. Bir gruba baskı yapmanın </a:t>
            </a:r>
            <a:r>
              <a:rPr lang="tr-TR" sz="1800" dirty="0"/>
              <a:t>en kötü tarafı da budur zaten; </a:t>
            </a:r>
            <a:r>
              <a:rPr lang="tr-TR" sz="1800" dirty="0" smtClean="0"/>
              <a:t>grup içinde muhalefeti/demokratikleşmeyi </a:t>
            </a:r>
            <a:r>
              <a:rPr lang="tr-TR" sz="1800" dirty="0"/>
              <a:t>engeller. </a:t>
            </a:r>
          </a:p>
          <a:p>
            <a:pPr lvl="1"/>
            <a:r>
              <a:rPr lang="tr-TR" sz="1800" dirty="0" smtClean="0"/>
              <a:t>2) İslamcı </a:t>
            </a:r>
            <a:r>
              <a:rPr lang="tr-TR" sz="1800" dirty="0"/>
              <a:t>vesayetin </a:t>
            </a:r>
            <a:r>
              <a:rPr lang="tr-TR" sz="1800" dirty="0" err="1"/>
              <a:t>sosyo</a:t>
            </a:r>
            <a:r>
              <a:rPr lang="tr-TR" sz="1800" dirty="0"/>
              <a:t>-ekonomik temelini oluşturan Anadolu Sermayesi </a:t>
            </a:r>
            <a:r>
              <a:rPr lang="tr-TR" sz="1800" dirty="0" smtClean="0"/>
              <a:t>burjuvalaşıyor</a:t>
            </a:r>
            <a:r>
              <a:rPr lang="tr-TR" sz="1800" dirty="0" smtClean="0">
                <a:solidFill>
                  <a:srgbClr val="FF0000"/>
                </a:solidFill>
              </a:rPr>
              <a:t>.</a:t>
            </a:r>
            <a:r>
              <a:rPr lang="tr-TR" sz="1800" dirty="0" smtClean="0"/>
              <a:t> </a:t>
            </a:r>
          </a:p>
        </p:txBody>
      </p:sp>
      <p:sp>
        <p:nvSpPr>
          <p:cNvPr id="4" name="Slide Number Placeholder 3"/>
          <p:cNvSpPr>
            <a:spLocks noGrp="1"/>
          </p:cNvSpPr>
          <p:nvPr>
            <p:ph type="sldNum" sz="quarter" idx="12"/>
          </p:nvPr>
        </p:nvSpPr>
        <p:spPr/>
        <p:txBody>
          <a:bodyPr/>
          <a:lstStyle/>
          <a:p>
            <a:fld id="{536C637B-9469-4A7E-BA1B-EADD389E3296}" type="slidenum">
              <a:rPr lang="tr-TR" smtClean="0"/>
              <a:pPr/>
              <a:t>21</a:t>
            </a:fld>
            <a:endParaRPr lang="tr-TR"/>
          </a:p>
        </p:txBody>
      </p:sp>
    </p:spTree>
    <p:extLst>
      <p:ext uri="{BB962C8B-B14F-4D97-AF65-F5344CB8AC3E}">
        <p14:creationId xmlns:p14="http://schemas.microsoft.com/office/powerpoint/2010/main" xmlns="" val="151619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a:bodyPr>
          <a:lstStyle/>
          <a:p>
            <a:r>
              <a:rPr lang="tr-TR" sz="2800" smtClean="0"/>
              <a:t>1) AKP İçinden Muhalefetin Gelişmesi</a:t>
            </a:r>
            <a:endParaRPr lang="tr-TR" sz="2800"/>
          </a:p>
        </p:txBody>
      </p:sp>
      <p:sp>
        <p:nvSpPr>
          <p:cNvPr id="3" name="Content Placeholder 2"/>
          <p:cNvSpPr>
            <a:spLocks noGrp="1"/>
          </p:cNvSpPr>
          <p:nvPr>
            <p:ph idx="1"/>
          </p:nvPr>
        </p:nvSpPr>
        <p:spPr>
          <a:xfrm>
            <a:off x="107504" y="764704"/>
            <a:ext cx="8928992" cy="5559896"/>
          </a:xfrm>
        </p:spPr>
        <p:txBody>
          <a:bodyPr>
            <a:normAutofit fontScale="77500" lnSpcReduction="20000"/>
          </a:bodyPr>
          <a:lstStyle/>
          <a:p>
            <a:endParaRPr lang="tr-TR" sz="2000" smtClean="0"/>
          </a:p>
          <a:p>
            <a:r>
              <a:rPr lang="tr-TR" sz="2000" smtClean="0"/>
              <a:t>“Mütedeyyin Müslümanlar”, </a:t>
            </a:r>
          </a:p>
          <a:p>
            <a:r>
              <a:rPr lang="tr-TR" sz="2000" smtClean="0"/>
              <a:t>“Vicdanlı Müslümanlar”, </a:t>
            </a:r>
          </a:p>
          <a:p>
            <a:r>
              <a:rPr lang="tr-TR" sz="2000" smtClean="0"/>
              <a:t>“Vicdani Retçi Müslümanlar”, </a:t>
            </a:r>
          </a:p>
          <a:p>
            <a:r>
              <a:rPr lang="tr-TR" sz="2000" smtClean="0"/>
              <a:t>“Antikapitalist Müslümanlar”</a:t>
            </a:r>
          </a:p>
          <a:p>
            <a:r>
              <a:rPr lang="tr-TR" sz="2000" smtClean="0"/>
              <a:t>«Feminist Müslümanlar»</a:t>
            </a:r>
          </a:p>
          <a:p>
            <a:r>
              <a:rPr lang="tr-TR" sz="2000" smtClean="0"/>
              <a:t>“Genç Müminler”</a:t>
            </a:r>
          </a:p>
          <a:p>
            <a:endParaRPr lang="tr-TR" sz="2000" smtClean="0"/>
          </a:p>
          <a:p>
            <a:r>
              <a:rPr lang="tr-TR" sz="2000" smtClean="0"/>
              <a:t> MazlumDer’ciler: Fatih Camii avlusunda “Roboski’ye Adalet” yürüyüşü </a:t>
            </a:r>
          </a:p>
          <a:p>
            <a:pPr marL="0" indent="0">
              <a:buNone/>
            </a:pPr>
            <a:endParaRPr lang="tr-TR" sz="2000" smtClean="0"/>
          </a:p>
          <a:p>
            <a:r>
              <a:rPr lang="tr-TR" sz="2000" smtClean="0"/>
              <a:t>28 Şubat ve öncesinde başörtüsüne özgürlük istediği için hapse düşmüş bir kadın gösterici: “Allahım, bizi dindar zalimlerden koru” </a:t>
            </a:r>
          </a:p>
          <a:p>
            <a:pPr marL="0" indent="0">
              <a:buNone/>
            </a:pPr>
            <a:endParaRPr lang="tr-TR" sz="2000" smtClean="0"/>
          </a:p>
          <a:p>
            <a:r>
              <a:rPr lang="tr-TR" sz="2000" smtClean="0"/>
              <a:t>Genç Müminler bildirisi: “Sayın Başbakan’ın özellikle son bir yıldır [söyledikleri ve yaptıkları], bir gönül insanı, bir sevgi ve merhamet insanı olarak tanıdığımız, sevdiğimiz, oy verdiğimiz, yücelttiğimiz, vicdan sahibi Recep Tayyip Erdoğan’ın değiştiği, tavazuunu yitirdiği, merhametsizleştiği, sevgisizleştiği, korkusuzlaştığı intibaını yaratmaktadır.  Faydasız bir kibir, sayın Başbakanımızın gözünü kör, kulaklarını sağır etmişçesine kendisini esir almış görünmektedir. Mütekebbirlerde esaretin hakim belirtisi, Allah sevgisi ve korkusunun da körelmesidir.” </a:t>
            </a:r>
          </a:p>
          <a:p>
            <a:pPr marL="0" indent="0">
              <a:buNone/>
            </a:pPr>
            <a:endParaRPr lang="tr-TR" sz="2000" smtClean="0"/>
          </a:p>
          <a:p>
            <a:r>
              <a:rPr lang="tr-TR" sz="2000" smtClean="0"/>
              <a:t>İslami kitle örgütü Özgür-Der Genel Başkanı Rıdvan Kara: “Dindarlar, milliyetçi-devletçi bir kimlik kirliliğine uğradılar. Peygamber Uludere’de susmazdı”</a:t>
            </a:r>
            <a:r>
              <a:rPr lang="tr-TR" sz="2000" smtClean="0">
                <a:solidFill>
                  <a:srgbClr val="FF0000"/>
                </a:solidFill>
              </a:rPr>
              <a:t>. </a:t>
            </a:r>
            <a:endParaRPr lang="tr-TR" sz="2000">
              <a:solidFill>
                <a:srgbClr val="FF0000"/>
              </a:solidFill>
            </a:endParaRPr>
          </a:p>
        </p:txBody>
      </p:sp>
      <p:sp>
        <p:nvSpPr>
          <p:cNvPr id="4" name="Slide Number Placeholder 3"/>
          <p:cNvSpPr>
            <a:spLocks noGrp="1"/>
          </p:cNvSpPr>
          <p:nvPr>
            <p:ph type="sldNum" sz="quarter" idx="12"/>
          </p:nvPr>
        </p:nvSpPr>
        <p:spPr/>
        <p:txBody>
          <a:bodyPr/>
          <a:lstStyle/>
          <a:p>
            <a:fld id="{536C637B-9469-4A7E-BA1B-EADD389E3296}" type="slidenum">
              <a:rPr lang="tr-TR" smtClean="0"/>
              <a:pPr/>
              <a:t>22</a:t>
            </a:fld>
            <a:endParaRPr lang="tr-TR"/>
          </a:p>
        </p:txBody>
      </p:sp>
    </p:spTree>
    <p:extLst>
      <p:ext uri="{BB962C8B-B14F-4D97-AF65-F5344CB8AC3E}">
        <p14:creationId xmlns:p14="http://schemas.microsoft.com/office/powerpoint/2010/main" xmlns="" val="215947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 calcmode="lin" valueType="num">
                                      <p:cBhvr additive="base">
                                        <p:cTn id="6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a:bodyPr>
          <a:lstStyle/>
          <a:p>
            <a:r>
              <a:rPr lang="tr-TR" sz="2800" dirty="0" smtClean="0"/>
              <a:t>2) </a:t>
            </a:r>
            <a:r>
              <a:rPr lang="tr-TR" sz="2800" dirty="0" err="1" smtClean="0"/>
              <a:t>Zenginleşme’den</a:t>
            </a:r>
            <a:r>
              <a:rPr lang="tr-TR" sz="2800" dirty="0" smtClean="0"/>
              <a:t> </a:t>
            </a:r>
            <a:r>
              <a:rPr lang="tr-TR" sz="2800" dirty="0" err="1" smtClean="0"/>
              <a:t>Burjuvalaşma’ya</a:t>
            </a:r>
            <a:r>
              <a:rPr lang="tr-TR" sz="2800" dirty="0" smtClean="0"/>
              <a:t> Anadolu Sermayesi</a:t>
            </a:r>
            <a:endParaRPr lang="en-US" sz="2800" dirty="0"/>
          </a:p>
        </p:txBody>
      </p:sp>
      <p:sp>
        <p:nvSpPr>
          <p:cNvPr id="3" name="Content Placeholder 2"/>
          <p:cNvSpPr>
            <a:spLocks noGrp="1"/>
          </p:cNvSpPr>
          <p:nvPr>
            <p:ph idx="1"/>
          </p:nvPr>
        </p:nvSpPr>
        <p:spPr>
          <a:xfrm>
            <a:off x="251520" y="908720"/>
            <a:ext cx="8435280" cy="5688632"/>
          </a:xfrm>
        </p:spPr>
        <p:txBody>
          <a:bodyPr>
            <a:normAutofit fontScale="62500" lnSpcReduction="20000"/>
          </a:bodyPr>
          <a:lstStyle/>
          <a:p>
            <a:r>
              <a:rPr lang="tr-TR" dirty="0" smtClean="0"/>
              <a:t>Önce «Yeni </a:t>
            </a:r>
            <a:r>
              <a:rPr lang="tr-TR" dirty="0"/>
              <a:t>Z</a:t>
            </a:r>
            <a:r>
              <a:rPr lang="tr-TR" dirty="0" smtClean="0"/>
              <a:t>engin», iki kuşak sonra «Burjuva», üç kuşak sonra «Rafine </a:t>
            </a:r>
            <a:r>
              <a:rPr lang="tr-TR" dirty="0"/>
              <a:t>B</a:t>
            </a:r>
            <a:r>
              <a:rPr lang="tr-TR" dirty="0" smtClean="0"/>
              <a:t>urjuva». </a:t>
            </a:r>
          </a:p>
          <a:p>
            <a:r>
              <a:rPr lang="tr-TR" dirty="0" smtClean="0"/>
              <a:t>Bazıları daha hızlı gidiyor: Murat Ülker, Bedri Baykam’ın eseri «Boş Çerçeve» için 125.000 dolar ödedi. </a:t>
            </a:r>
          </a:p>
          <a:p>
            <a:endParaRPr lang="tr-TR" dirty="0" smtClean="0"/>
          </a:p>
          <a:p>
            <a:endParaRPr lang="tr-TR" sz="1800" dirty="0" smtClean="0"/>
          </a:p>
          <a:p>
            <a:endParaRPr lang="tr-TR" sz="1800" dirty="0" smtClean="0"/>
          </a:p>
          <a:p>
            <a:endParaRPr lang="tr-TR" sz="1800" dirty="0"/>
          </a:p>
          <a:p>
            <a:endParaRPr lang="tr-TR" sz="1800" dirty="0" smtClean="0"/>
          </a:p>
          <a:p>
            <a:endParaRPr lang="tr-TR" sz="1800" dirty="0" smtClean="0"/>
          </a:p>
          <a:p>
            <a:pPr marL="0" indent="0">
              <a:buNone/>
            </a:pPr>
            <a:endParaRPr lang="tr-TR" sz="1800" dirty="0"/>
          </a:p>
          <a:p>
            <a:pPr marL="0" indent="0">
              <a:buNone/>
            </a:pPr>
            <a:endParaRPr lang="tr-TR" sz="1800" dirty="0" smtClean="0"/>
          </a:p>
          <a:p>
            <a:pPr marL="0" indent="0">
              <a:buNone/>
            </a:pPr>
            <a:endParaRPr lang="tr-TR" sz="1800" dirty="0"/>
          </a:p>
          <a:p>
            <a:r>
              <a:rPr lang="tr-TR" dirty="0" smtClean="0"/>
              <a:t>Şu anda koleksiyonları ve üniversiteleriyle tanınan  «Rafine </a:t>
            </a:r>
            <a:r>
              <a:rPr lang="tr-TR" dirty="0" err="1" smtClean="0"/>
              <a:t>Burjuva»lar</a:t>
            </a:r>
            <a:r>
              <a:rPr lang="tr-TR" dirty="0" smtClean="0"/>
              <a:t>  da Anadolu </a:t>
            </a:r>
            <a:r>
              <a:rPr lang="tr-TR" dirty="0" err="1" smtClean="0"/>
              <a:t>Sermayesi’nden</a:t>
            </a:r>
            <a:r>
              <a:rPr lang="tr-TR" dirty="0" smtClean="0"/>
              <a:t> geldi:</a:t>
            </a:r>
          </a:p>
          <a:p>
            <a:r>
              <a:rPr lang="tr-TR" dirty="0" smtClean="0"/>
              <a:t>Vehbi Koç (Koç Holding): </a:t>
            </a:r>
            <a:r>
              <a:rPr lang="tr-TR" sz="2600" dirty="0" smtClean="0">
                <a:solidFill>
                  <a:srgbClr val="FF0000"/>
                </a:solidFill>
              </a:rPr>
              <a:t>Ankara</a:t>
            </a:r>
            <a:r>
              <a:rPr lang="tr-TR" sz="2600" dirty="0" smtClean="0"/>
              <a:t> («</a:t>
            </a:r>
            <a:r>
              <a:rPr lang="tr-TR" sz="2600" dirty="0" err="1" smtClean="0"/>
              <a:t>Angara</a:t>
            </a:r>
            <a:r>
              <a:rPr lang="tr-TR" sz="2600" dirty="0" smtClean="0"/>
              <a:t>»)</a:t>
            </a:r>
          </a:p>
          <a:p>
            <a:r>
              <a:rPr lang="tr-TR" dirty="0" smtClean="0"/>
              <a:t>Hacı Ömer Sabancı (Sabancı Holding): </a:t>
            </a:r>
            <a:r>
              <a:rPr lang="tr-TR" sz="2600" dirty="0" smtClean="0">
                <a:solidFill>
                  <a:srgbClr val="FF0000"/>
                </a:solidFill>
              </a:rPr>
              <a:t>Adana</a:t>
            </a:r>
          </a:p>
          <a:p>
            <a:r>
              <a:rPr lang="tr-TR" dirty="0" smtClean="0"/>
              <a:t>Ayhan </a:t>
            </a:r>
            <a:r>
              <a:rPr lang="tr-TR" dirty="0" err="1" smtClean="0"/>
              <a:t>Şahenk</a:t>
            </a:r>
            <a:r>
              <a:rPr lang="tr-TR" dirty="0" smtClean="0"/>
              <a:t> (Doğuş Holding): </a:t>
            </a:r>
            <a:r>
              <a:rPr lang="tr-TR" sz="2600" dirty="0" smtClean="0">
                <a:solidFill>
                  <a:srgbClr val="FF0000"/>
                </a:solidFill>
              </a:rPr>
              <a:t>Niğde</a:t>
            </a:r>
          </a:p>
          <a:p>
            <a:r>
              <a:rPr lang="tr-TR" dirty="0" smtClean="0"/>
              <a:t>Ferit Eczacıbaşı</a:t>
            </a:r>
            <a:r>
              <a:rPr lang="tr-TR" dirty="0">
                <a:sym typeface="Wingdings" pitchFamily="2" charset="2"/>
              </a:rPr>
              <a:t> </a:t>
            </a:r>
            <a:r>
              <a:rPr lang="tr-TR" dirty="0" smtClean="0">
                <a:sym typeface="Wingdings" pitchFamily="2" charset="2"/>
              </a:rPr>
              <a:t>(Eczacıbaşı Holding):</a:t>
            </a:r>
            <a:r>
              <a:rPr lang="tr-TR" dirty="0" smtClean="0"/>
              <a:t> </a:t>
            </a:r>
            <a:r>
              <a:rPr lang="tr-TR" sz="2600" dirty="0" smtClean="0">
                <a:solidFill>
                  <a:srgbClr val="FF0000"/>
                </a:solidFill>
              </a:rPr>
              <a:t>İzmir</a:t>
            </a:r>
          </a:p>
          <a:p>
            <a:r>
              <a:rPr lang="tr-TR" dirty="0" smtClean="0"/>
              <a:t>Kadir Has (Akbank, Mercedes, Coca-Cola): </a:t>
            </a:r>
            <a:r>
              <a:rPr lang="tr-TR" sz="2600" dirty="0" smtClean="0">
                <a:solidFill>
                  <a:srgbClr val="FF0000"/>
                </a:solidFill>
              </a:rPr>
              <a:t>Kayseri</a:t>
            </a:r>
          </a:p>
          <a:p>
            <a:r>
              <a:rPr lang="tr-TR" dirty="0" smtClean="0"/>
              <a:t>Selçuk Yaşar (Yaşar Holding): </a:t>
            </a:r>
            <a:r>
              <a:rPr lang="tr-TR" sz="2600" dirty="0" smtClean="0">
                <a:solidFill>
                  <a:srgbClr val="FF0000"/>
                </a:solidFill>
              </a:rPr>
              <a:t>İzmir</a:t>
            </a:r>
          </a:p>
          <a:p>
            <a:r>
              <a:rPr lang="tr-TR" dirty="0" smtClean="0"/>
              <a:t>Aydın Doğan (Doğan Holding): </a:t>
            </a:r>
            <a:r>
              <a:rPr lang="tr-TR" sz="2600" dirty="0" smtClean="0">
                <a:solidFill>
                  <a:srgbClr val="FF0000"/>
                </a:solidFill>
              </a:rPr>
              <a:t>Gümüşhane </a:t>
            </a:r>
          </a:p>
          <a:p>
            <a:r>
              <a:rPr lang="tr-TR" dirty="0" smtClean="0"/>
              <a:t>Tuncay Özilhan (Anadolu Endüstri Holding): </a:t>
            </a:r>
            <a:r>
              <a:rPr lang="tr-TR" sz="2600" dirty="0" smtClean="0">
                <a:solidFill>
                  <a:srgbClr val="FF0000"/>
                </a:solidFill>
              </a:rPr>
              <a:t>Kayseri</a:t>
            </a:r>
          </a:p>
          <a:p>
            <a:r>
              <a:rPr lang="tr-TR" dirty="0" smtClean="0"/>
              <a:t>Mehmet Emin Karamehmet (Çukurova Holding): </a:t>
            </a:r>
            <a:r>
              <a:rPr lang="tr-TR" sz="2600" dirty="0" smtClean="0">
                <a:solidFill>
                  <a:srgbClr val="FF0000"/>
                </a:solidFill>
              </a:rPr>
              <a:t>Mersin</a:t>
            </a:r>
          </a:p>
          <a:p>
            <a:r>
              <a:rPr lang="tr-TR" dirty="0" smtClean="0"/>
              <a:t>Halis Toprak (Toprak Holding): </a:t>
            </a:r>
            <a:r>
              <a:rPr lang="tr-TR" dirty="0" smtClean="0">
                <a:solidFill>
                  <a:srgbClr val="FF0000"/>
                </a:solidFill>
              </a:rPr>
              <a:t>Diyarbakır.</a:t>
            </a:r>
            <a:endParaRPr lang="tr-TR" sz="2600" dirty="0" smtClean="0">
              <a:solidFill>
                <a:srgbClr val="FF0000"/>
              </a:solidFill>
            </a:endParaRPr>
          </a:p>
          <a:p>
            <a:pPr marL="0" indent="0">
              <a:buNone/>
            </a:pPr>
            <a:endParaRPr lang="tr-TR" dirty="0" smtClean="0"/>
          </a:p>
          <a:p>
            <a:endParaRPr lang="tr-TR" dirty="0" smtClean="0"/>
          </a:p>
          <a:p>
            <a:endParaRPr lang="tr-TR" dirty="0" smtClean="0"/>
          </a:p>
          <a:p>
            <a:endParaRPr lang="en-US" dirty="0"/>
          </a:p>
        </p:txBody>
      </p:sp>
      <p:sp>
        <p:nvSpPr>
          <p:cNvPr id="4" name="Slide Number Placeholder 3"/>
          <p:cNvSpPr>
            <a:spLocks noGrp="1"/>
          </p:cNvSpPr>
          <p:nvPr>
            <p:ph type="sldNum" sz="quarter" idx="12"/>
          </p:nvPr>
        </p:nvSpPr>
        <p:spPr/>
        <p:txBody>
          <a:bodyPr/>
          <a:lstStyle/>
          <a:p>
            <a:fld id="{536C637B-9469-4A7E-BA1B-EADD389E3296}" type="slidenum">
              <a:rPr lang="tr-TR" smtClean="0"/>
              <a:pPr/>
              <a:t>23</a:t>
            </a:fld>
            <a:endParaRPr lang="tr-T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3808" y="1700809"/>
            <a:ext cx="2952327" cy="15121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0302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additive="base">
                                        <p:cTn id="19" dur="500" fill="hold"/>
                                        <p:tgtEl>
                                          <p:spTgt spid="1027"/>
                                        </p:tgtEl>
                                        <p:attrNameLst>
                                          <p:attrName>ppt_x</p:attrName>
                                        </p:attrNameLst>
                                      </p:cBhvr>
                                      <p:tavLst>
                                        <p:tav tm="0">
                                          <p:val>
                                            <p:strVal val="#ppt_x"/>
                                          </p:val>
                                        </p:tav>
                                        <p:tav tm="100000">
                                          <p:val>
                                            <p:strVal val="#ppt_x"/>
                                          </p:val>
                                        </p:tav>
                                      </p:tavLst>
                                    </p:anim>
                                    <p:anim calcmode="lin" valueType="num">
                                      <p:cBhvr additive="base">
                                        <p:cTn id="20"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 calcmode="lin" valueType="num">
                                      <p:cBhvr additive="base">
                                        <p:cTn id="2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 calcmode="lin" valueType="num">
                                      <p:cBhvr additive="base">
                                        <p:cTn id="3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 calcmode="lin" valueType="num">
                                      <p:cBhvr additive="base">
                                        <p:cTn id="4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 calcmode="lin" valueType="num">
                                      <p:cBhvr additive="base">
                                        <p:cTn id="4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anim calcmode="lin" valueType="num">
                                      <p:cBhvr additive="base">
                                        <p:cTn id="5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7" end="17"/>
                                            </p:txEl>
                                          </p:spTgt>
                                        </p:tgtEl>
                                        <p:attrNameLst>
                                          <p:attrName>style.visibility</p:attrName>
                                        </p:attrNameLst>
                                      </p:cBhvr>
                                      <p:to>
                                        <p:strVal val="visible"/>
                                      </p:to>
                                    </p:set>
                                    <p:anim calcmode="lin" valueType="num">
                                      <p:cBhvr additive="base">
                                        <p:cTn id="61"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anim calcmode="lin" valueType="num">
                                      <p:cBhvr additive="base">
                                        <p:cTn id="67"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9" end="19"/>
                                            </p:txEl>
                                          </p:spTgt>
                                        </p:tgtEl>
                                        <p:attrNameLst>
                                          <p:attrName>style.visibility</p:attrName>
                                        </p:attrNameLst>
                                      </p:cBhvr>
                                      <p:to>
                                        <p:strVal val="visible"/>
                                      </p:to>
                                    </p:set>
                                    <p:anim calcmode="lin" valueType="num">
                                      <p:cBhvr additive="base">
                                        <p:cTn id="73"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20" end="20"/>
                                            </p:txEl>
                                          </p:spTgt>
                                        </p:tgtEl>
                                        <p:attrNameLst>
                                          <p:attrName>style.visibility</p:attrName>
                                        </p:attrNameLst>
                                      </p:cBhvr>
                                      <p:to>
                                        <p:strVal val="visible"/>
                                      </p:to>
                                    </p:set>
                                    <p:anim calcmode="lin" valueType="num">
                                      <p:cBhvr additive="base">
                                        <p:cTn id="79"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21" end="21"/>
                                            </p:txEl>
                                          </p:spTgt>
                                        </p:tgtEl>
                                        <p:attrNameLst>
                                          <p:attrName>style.visibility</p:attrName>
                                        </p:attrNameLst>
                                      </p:cBhvr>
                                      <p:to>
                                        <p:strVal val="visible"/>
                                      </p:to>
                                    </p:set>
                                    <p:anim calcmode="lin" valueType="num">
                                      <p:cBhvr additive="base">
                                        <p:cTn id="85" dur="5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29600" cy="648072"/>
          </a:xfrm>
        </p:spPr>
        <p:txBody>
          <a:bodyPr>
            <a:normAutofit/>
          </a:bodyPr>
          <a:lstStyle/>
          <a:p>
            <a:pPr eaLnBrk="1" fontAlgn="auto" hangingPunct="1">
              <a:spcAft>
                <a:spcPts val="0"/>
              </a:spcAft>
              <a:defRPr/>
            </a:pPr>
            <a:r>
              <a:rPr lang="tr-TR" sz="2400" dirty="0" smtClean="0"/>
              <a:t>Bir Zengin Müslüman Evi Salonu, İstanbul</a:t>
            </a:r>
            <a:endParaRPr lang="en-US" sz="2400" dirty="0"/>
          </a:p>
        </p:txBody>
      </p:sp>
      <p:pic>
        <p:nvPicPr>
          <p:cNvPr id="21507" name="4 İçerik Yer Tutucusu" descr="C:\Documents and Settings\PC-7\Belgelerim\Resimlerim\5.225484351.yahoo[1]"/>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547813" y="1484313"/>
            <a:ext cx="6192837" cy="4465637"/>
          </a:xfrm>
        </p:spPr>
      </p:pic>
      <p:sp>
        <p:nvSpPr>
          <p:cNvPr id="4" name="3 Slayt Numarası Yer Tutucusu"/>
          <p:cNvSpPr>
            <a:spLocks noGrp="1"/>
          </p:cNvSpPr>
          <p:nvPr>
            <p:ph type="sldNum" sz="quarter" idx="12"/>
          </p:nvPr>
        </p:nvSpPr>
        <p:spPr/>
        <p:txBody>
          <a:bodyPr/>
          <a:lstStyle/>
          <a:p>
            <a:pPr>
              <a:defRPr/>
            </a:pPr>
            <a:fld id="{B02FEE24-1129-4236-939A-03002FA0B3F4}" type="slidenum">
              <a:rPr lang="en-GB"/>
              <a:pPr>
                <a:defRPr/>
              </a:pPr>
              <a:t>24</a:t>
            </a:fld>
            <a:endParaRPr lang="en-GB"/>
          </a:p>
        </p:txBody>
      </p:sp>
    </p:spTree>
    <p:extLst>
      <p:ext uri="{BB962C8B-B14F-4D97-AF65-F5344CB8AC3E}">
        <p14:creationId xmlns:p14="http://schemas.microsoft.com/office/powerpoint/2010/main" xmlns="" val="3093702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908720"/>
          </a:xfrm>
        </p:spPr>
        <p:txBody>
          <a:bodyPr/>
          <a:lstStyle/>
          <a:p>
            <a:pPr eaLnBrk="1" fontAlgn="auto" hangingPunct="1">
              <a:spcAft>
                <a:spcPts val="0"/>
              </a:spcAft>
              <a:defRPr/>
            </a:pPr>
            <a:r>
              <a:rPr lang="tr-TR" sz="2400" dirty="0" smtClean="0"/>
              <a:t>Yatak Odası</a:t>
            </a:r>
            <a:endParaRPr lang="en-US" sz="2400" dirty="0"/>
          </a:p>
        </p:txBody>
      </p:sp>
      <p:sp>
        <p:nvSpPr>
          <p:cNvPr id="22531" name="2 İçerik Yer Tutucusu"/>
          <p:cNvSpPr>
            <a:spLocks noGrp="1"/>
          </p:cNvSpPr>
          <p:nvPr>
            <p:ph idx="1"/>
          </p:nvPr>
        </p:nvSpPr>
        <p:spPr/>
        <p:txBody>
          <a:bodyPr/>
          <a:lstStyle/>
          <a:p>
            <a:pPr eaLnBrk="1" hangingPunct="1"/>
            <a:endParaRPr lang="en-GB" smtClean="0"/>
          </a:p>
        </p:txBody>
      </p:sp>
      <p:sp>
        <p:nvSpPr>
          <p:cNvPr id="4" name="3 Slayt Numarası Yer Tutucusu"/>
          <p:cNvSpPr>
            <a:spLocks noGrp="1"/>
          </p:cNvSpPr>
          <p:nvPr>
            <p:ph type="sldNum" sz="quarter" idx="12"/>
          </p:nvPr>
        </p:nvSpPr>
        <p:spPr/>
        <p:txBody>
          <a:bodyPr/>
          <a:lstStyle/>
          <a:p>
            <a:pPr>
              <a:defRPr/>
            </a:pPr>
            <a:fld id="{13BAAB22-EA30-4357-B620-C24A8C923850}" type="slidenum">
              <a:rPr lang="en-GB"/>
              <a:pPr>
                <a:defRPr/>
              </a:pPr>
              <a:t>25</a:t>
            </a:fld>
            <a:endParaRPr lang="en-GB"/>
          </a:p>
        </p:txBody>
      </p:sp>
      <p:pic>
        <p:nvPicPr>
          <p:cNvPr id="22533" name="Resim 32" descr="C:\Documents and Settings\PC-7\Belgelerim\Resimlerim\10.225484351.yahoo[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4213" y="1341438"/>
            <a:ext cx="7343775" cy="5256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18437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4624"/>
            <a:ext cx="8229600" cy="648072"/>
          </a:xfrm>
        </p:spPr>
        <p:txBody>
          <a:bodyPr/>
          <a:lstStyle/>
          <a:p>
            <a:pPr eaLnBrk="1" fontAlgn="auto" hangingPunct="1">
              <a:spcAft>
                <a:spcPts val="0"/>
              </a:spcAft>
              <a:defRPr/>
            </a:pPr>
            <a:r>
              <a:rPr lang="tr-TR" sz="2400" dirty="0" smtClean="0"/>
              <a:t>Yeni Bir İslamcı Kadın Tipi</a:t>
            </a:r>
            <a:endParaRPr lang="en-US" sz="2400" dirty="0"/>
          </a:p>
        </p:txBody>
      </p:sp>
      <p:pic>
        <p:nvPicPr>
          <p:cNvPr id="23555"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2051050" y="1484313"/>
            <a:ext cx="4824413" cy="4681537"/>
          </a:xfrm>
        </p:spPr>
      </p:pic>
      <p:sp>
        <p:nvSpPr>
          <p:cNvPr id="4" name="3 Slayt Numarası Yer Tutucusu"/>
          <p:cNvSpPr>
            <a:spLocks noGrp="1"/>
          </p:cNvSpPr>
          <p:nvPr>
            <p:ph type="sldNum" sz="quarter" idx="12"/>
          </p:nvPr>
        </p:nvSpPr>
        <p:spPr/>
        <p:txBody>
          <a:bodyPr/>
          <a:lstStyle/>
          <a:p>
            <a:pPr>
              <a:defRPr/>
            </a:pPr>
            <a:fld id="{D961B864-EFE4-4404-BA17-6F4D3A548EDD}" type="slidenum">
              <a:rPr lang="en-GB"/>
              <a:pPr>
                <a:defRPr/>
              </a:pPr>
              <a:t>26</a:t>
            </a:fld>
            <a:endParaRPr lang="en-GB"/>
          </a:p>
        </p:txBody>
      </p:sp>
    </p:spTree>
    <p:extLst>
      <p:ext uri="{BB962C8B-B14F-4D97-AF65-F5344CB8AC3E}">
        <p14:creationId xmlns:p14="http://schemas.microsoft.com/office/powerpoint/2010/main" xmlns="" val="1920376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4624"/>
            <a:ext cx="8229600" cy="648072"/>
          </a:xfrm>
        </p:spPr>
        <p:txBody>
          <a:bodyPr/>
          <a:lstStyle/>
          <a:p>
            <a:pPr eaLnBrk="1" fontAlgn="auto" hangingPunct="1">
              <a:spcAft>
                <a:spcPts val="0"/>
              </a:spcAft>
              <a:defRPr/>
            </a:pPr>
            <a:r>
              <a:rPr lang="tr-TR" sz="2400" dirty="0"/>
              <a:t>P</a:t>
            </a:r>
            <a:r>
              <a:rPr lang="en-US" sz="2400" dirty="0" err="1" smtClean="0"/>
              <a:t>aintball</a:t>
            </a:r>
            <a:r>
              <a:rPr lang="tr-TR" sz="2400" dirty="0" smtClean="0"/>
              <a:t> Oynayan ve </a:t>
            </a:r>
            <a:r>
              <a:rPr lang="tr-TR" sz="2400" dirty="0"/>
              <a:t>B</a:t>
            </a:r>
            <a:r>
              <a:rPr lang="en-US" sz="2400" dirty="0" err="1" smtClean="0"/>
              <a:t>ungee</a:t>
            </a:r>
            <a:r>
              <a:rPr lang="en-US" sz="2400" dirty="0" smtClean="0"/>
              <a:t> </a:t>
            </a:r>
            <a:r>
              <a:rPr lang="tr-TR" sz="2400" dirty="0"/>
              <a:t>J</a:t>
            </a:r>
            <a:r>
              <a:rPr lang="en-US" sz="2400" dirty="0" smtClean="0"/>
              <a:t>umping</a:t>
            </a:r>
            <a:r>
              <a:rPr lang="tr-TR" sz="2400" dirty="0" smtClean="0"/>
              <a:t> Yapan Kadınlar</a:t>
            </a:r>
            <a:endParaRPr lang="en-US" sz="2400" dirty="0"/>
          </a:p>
        </p:txBody>
      </p:sp>
      <p:sp>
        <p:nvSpPr>
          <p:cNvPr id="3" name="2 İçerik Yer Tutucusu"/>
          <p:cNvSpPr>
            <a:spLocks noGrp="1"/>
          </p:cNvSpPr>
          <p:nvPr>
            <p:ph idx="1"/>
          </p:nvPr>
        </p:nvSpPr>
        <p:spPr>
          <a:xfrm>
            <a:off x="323528" y="1628775"/>
            <a:ext cx="8686800" cy="4899025"/>
          </a:xfrm>
        </p:spPr>
        <p:txBody>
          <a:bodyPr>
            <a:normAutofit/>
          </a:bodyPr>
          <a:lstStyle/>
          <a:p>
            <a:pPr eaLnBrk="1" fontAlgn="auto" hangingPunct="1">
              <a:spcAft>
                <a:spcPts val="0"/>
              </a:spcAft>
              <a:buFont typeface="Wingdings 2"/>
              <a:buChar char=""/>
              <a:defRPr/>
            </a:pPr>
            <a:endParaRPr lang="tr-TR" dirty="0" smtClean="0"/>
          </a:p>
          <a:p>
            <a:pPr eaLnBrk="1" fontAlgn="auto" hangingPunct="1">
              <a:spcAft>
                <a:spcPts val="0"/>
              </a:spcAft>
              <a:buFont typeface="Wingdings 2"/>
              <a:buChar char=""/>
              <a:defRPr/>
            </a:pPr>
            <a:endParaRPr lang="tr-TR" dirty="0" smtClean="0"/>
          </a:p>
          <a:p>
            <a:pPr eaLnBrk="1" fontAlgn="auto" hangingPunct="1">
              <a:spcAft>
                <a:spcPts val="0"/>
              </a:spcAft>
              <a:buFont typeface="Wingdings 2"/>
              <a:buChar char=""/>
              <a:defRPr/>
            </a:pPr>
            <a:endParaRPr lang="tr-TR" dirty="0" smtClean="0"/>
          </a:p>
          <a:p>
            <a:pPr eaLnBrk="1" fontAlgn="auto" hangingPunct="1">
              <a:spcAft>
                <a:spcPts val="0"/>
              </a:spcAft>
              <a:buFont typeface="Wingdings 2"/>
              <a:buChar char=""/>
              <a:defRPr/>
            </a:pPr>
            <a:endParaRPr lang="tr-TR" dirty="0" smtClean="0"/>
          </a:p>
          <a:p>
            <a:pPr eaLnBrk="1" fontAlgn="auto" hangingPunct="1">
              <a:spcAft>
                <a:spcPts val="0"/>
              </a:spcAft>
              <a:buFont typeface="Wingdings 2"/>
              <a:buChar char=""/>
              <a:defRPr/>
            </a:pPr>
            <a:endParaRPr lang="tr-TR" dirty="0" smtClean="0"/>
          </a:p>
          <a:p>
            <a:pPr eaLnBrk="1" fontAlgn="auto" hangingPunct="1">
              <a:spcAft>
                <a:spcPts val="0"/>
              </a:spcAft>
              <a:buFont typeface="Wingdings 2"/>
              <a:buChar char=""/>
              <a:defRPr/>
            </a:pPr>
            <a:endParaRPr lang="tr-TR" dirty="0" smtClean="0"/>
          </a:p>
          <a:p>
            <a:pPr eaLnBrk="1" fontAlgn="auto" hangingPunct="1">
              <a:spcAft>
                <a:spcPts val="0"/>
              </a:spcAft>
              <a:buFont typeface="Wingdings 2"/>
              <a:buChar char=""/>
              <a:defRPr/>
            </a:pPr>
            <a:endParaRPr lang="tr-TR" dirty="0" smtClean="0"/>
          </a:p>
          <a:p>
            <a:pPr eaLnBrk="1" fontAlgn="auto" hangingPunct="1">
              <a:spcAft>
                <a:spcPts val="0"/>
              </a:spcAft>
              <a:buFont typeface="Wingdings 2"/>
              <a:buChar char=""/>
              <a:defRPr/>
            </a:pPr>
            <a:endParaRPr lang="tr-TR" sz="2400" dirty="0" smtClean="0"/>
          </a:p>
          <a:p>
            <a:pPr eaLnBrk="1" fontAlgn="auto" hangingPunct="1">
              <a:spcAft>
                <a:spcPts val="0"/>
              </a:spcAft>
              <a:buFont typeface="Wingdings 2"/>
              <a:buChar char=""/>
              <a:defRPr/>
            </a:pPr>
            <a:endParaRPr lang="tr-TR" sz="2400" dirty="0" smtClean="0"/>
          </a:p>
          <a:p>
            <a:pPr eaLnBrk="1" fontAlgn="auto" hangingPunct="1">
              <a:spcAft>
                <a:spcPts val="0"/>
              </a:spcAft>
              <a:buFont typeface="Wingdings 2"/>
              <a:buChar char=""/>
              <a:defRPr/>
            </a:pPr>
            <a:endParaRPr lang="tr-TR" sz="2400" dirty="0" smtClean="0"/>
          </a:p>
          <a:p>
            <a:pPr marL="0" indent="0" eaLnBrk="1" fontAlgn="auto" hangingPunct="1">
              <a:spcAft>
                <a:spcPts val="0"/>
              </a:spcAft>
              <a:buNone/>
              <a:defRPr/>
            </a:pPr>
            <a:r>
              <a:rPr lang="tr-TR" sz="1200" dirty="0"/>
              <a:t> </a:t>
            </a:r>
            <a:r>
              <a:rPr lang="tr-TR" sz="1200" dirty="0" smtClean="0"/>
              <a:t>         (</a:t>
            </a:r>
            <a:r>
              <a:rPr lang="tr-TR" sz="1200" i="1" dirty="0" smtClean="0"/>
              <a:t>Milliyet</a:t>
            </a:r>
            <a:r>
              <a:rPr lang="tr-TR" sz="1200" dirty="0" smtClean="0"/>
              <a:t>, 10 Eylül 2010)</a:t>
            </a:r>
          </a:p>
        </p:txBody>
      </p:sp>
      <p:sp>
        <p:nvSpPr>
          <p:cNvPr id="4" name="3 Slayt Numarası Yer Tutucusu"/>
          <p:cNvSpPr>
            <a:spLocks noGrp="1"/>
          </p:cNvSpPr>
          <p:nvPr>
            <p:ph type="sldNum" sz="quarter" idx="12"/>
          </p:nvPr>
        </p:nvSpPr>
        <p:spPr/>
        <p:txBody>
          <a:bodyPr/>
          <a:lstStyle/>
          <a:p>
            <a:pPr>
              <a:defRPr/>
            </a:pPr>
            <a:fld id="{AEEA3B6C-8182-4B3D-A0B0-78F1FBD9159E}" type="slidenum">
              <a:rPr lang="en-GB"/>
              <a:pPr>
                <a:defRPr/>
              </a:pPr>
              <a:t>27</a:t>
            </a:fld>
            <a:endParaRPr lang="en-GB"/>
          </a:p>
        </p:txBody>
      </p:sp>
      <p:pic>
        <p:nvPicPr>
          <p:cNvPr id="24581" name="Picture 2" descr="MÜSİAD’ın kadınları paintball oynuyor, bungee jumping yapıyo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87450" y="1628775"/>
            <a:ext cx="6381750" cy="4048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3120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384"/>
            <a:ext cx="8686800" cy="838200"/>
          </a:xfrm>
        </p:spPr>
        <p:txBody>
          <a:bodyPr>
            <a:noAutofit/>
          </a:bodyPr>
          <a:lstStyle/>
          <a:p>
            <a:pPr>
              <a:defRPr/>
            </a:pPr>
            <a:r>
              <a:rPr lang="tr-TR" sz="3200" dirty="0" smtClean="0"/>
              <a:t>Türkiye’de reform süreci: Karşılaştırmalı bir özet</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63927137"/>
              </p:ext>
            </p:extLst>
          </p:nvPr>
        </p:nvGraphicFramePr>
        <p:xfrm>
          <a:off x="107950" y="980728"/>
          <a:ext cx="8902699" cy="5585174"/>
        </p:xfrm>
        <a:graphic>
          <a:graphicData uri="http://schemas.openxmlformats.org/drawingml/2006/table">
            <a:tbl>
              <a:tblPr firstRow="1" bandRow="1">
                <a:tableStyleId>{5C22544A-7EE6-4342-B048-85BDC9FD1C3A}</a:tableStyleId>
              </a:tblPr>
              <a:tblGrid>
                <a:gridCol w="2387182"/>
                <a:gridCol w="2171839"/>
                <a:gridCol w="2171839"/>
                <a:gridCol w="2171839"/>
              </a:tblGrid>
              <a:tr h="1305550">
                <a:tc>
                  <a:txBody>
                    <a:bodyPr/>
                    <a:lstStyle/>
                    <a:p>
                      <a:endParaRPr lang="tr-TR" sz="1800" dirty="0"/>
                    </a:p>
                  </a:txBody>
                  <a:tcPr marL="91446" marR="91446" marT="45728" marB="45728"/>
                </a:tc>
                <a:tc>
                  <a:txBody>
                    <a:bodyPr/>
                    <a:lstStyle/>
                    <a:p>
                      <a:endParaRPr lang="tr-TR" sz="1800" dirty="0"/>
                    </a:p>
                  </a:txBody>
                  <a:tcPr marL="91446" marR="91446" marT="45728" marB="45728"/>
                </a:tc>
                <a:tc>
                  <a:txBody>
                    <a:bodyPr/>
                    <a:lstStyle/>
                    <a:p>
                      <a:endParaRPr lang="tr-TR" sz="1800"/>
                    </a:p>
                  </a:txBody>
                  <a:tcPr marL="91446" marR="91446" marT="45728" marB="45728"/>
                </a:tc>
                <a:tc>
                  <a:txBody>
                    <a:bodyPr/>
                    <a:lstStyle/>
                    <a:p>
                      <a:endParaRPr lang="tr-TR" sz="1800" dirty="0"/>
                    </a:p>
                  </a:txBody>
                  <a:tcPr marL="91446" marR="91446" marT="45728" marB="45728"/>
                </a:tc>
              </a:tr>
              <a:tr h="1188555">
                <a:tc>
                  <a:txBody>
                    <a:bodyPr/>
                    <a:lstStyle/>
                    <a:p>
                      <a:endParaRPr lang="en-US" sz="1800" noProof="0"/>
                    </a:p>
                  </a:txBody>
                  <a:tcPr marL="91446" marR="91446" marT="45728" marB="4572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noProof="0" smtClean="0"/>
                    </a:p>
                    <a:p>
                      <a:endParaRPr lang="en-US" sz="1800" noProof="0"/>
                    </a:p>
                  </a:txBody>
                  <a:tcPr marL="91446" marR="91446" marT="45728" marB="45728"/>
                </a:tc>
                <a:tc>
                  <a:txBody>
                    <a:bodyPr/>
                    <a:lstStyle/>
                    <a:p>
                      <a:endParaRPr lang="en-US" sz="1800" noProof="0"/>
                    </a:p>
                  </a:txBody>
                  <a:tcPr marL="91446" marR="91446" marT="45728" marB="45728"/>
                </a:tc>
                <a:tc>
                  <a:txBody>
                    <a:bodyPr/>
                    <a:lstStyle/>
                    <a:p>
                      <a:endParaRPr lang="en-US" sz="1800" noProof="0"/>
                    </a:p>
                  </a:txBody>
                  <a:tcPr marL="91446" marR="91446" marT="45728" marB="45728"/>
                </a:tc>
              </a:tr>
              <a:tr h="951190">
                <a:tc>
                  <a:txBody>
                    <a:bodyPr/>
                    <a:lstStyle/>
                    <a:p>
                      <a:endParaRPr lang="en-US" sz="1800" noProof="0"/>
                    </a:p>
                  </a:txBody>
                  <a:tcPr marL="91446" marR="91446" marT="45728" marB="4572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noProof="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1800" noProof="0" smtClean="0"/>
                    </a:p>
                    <a:p>
                      <a:endParaRPr lang="en-US" sz="1800" noProof="0"/>
                    </a:p>
                  </a:txBody>
                  <a:tcPr marL="91446" marR="91446" marT="45728" marB="45728"/>
                </a:tc>
                <a:tc>
                  <a:txBody>
                    <a:bodyPr/>
                    <a:lstStyle/>
                    <a:p>
                      <a:endParaRPr lang="en-US" sz="1800" noProof="0"/>
                    </a:p>
                  </a:txBody>
                  <a:tcPr marL="91446" marR="91446" marT="45728" marB="45728"/>
                </a:tc>
                <a:tc>
                  <a:txBody>
                    <a:bodyPr/>
                    <a:lstStyle/>
                    <a:p>
                      <a:endParaRPr lang="en-US" sz="1800" noProof="0"/>
                    </a:p>
                  </a:txBody>
                  <a:tcPr marL="91446" marR="91446" marT="45728" marB="45728"/>
                </a:tc>
              </a:tr>
              <a:tr h="1188689">
                <a:tc>
                  <a:txBody>
                    <a:bodyPr/>
                    <a:lstStyle/>
                    <a:p>
                      <a:endParaRPr lang="en-US" sz="1800" noProof="0"/>
                    </a:p>
                  </a:txBody>
                  <a:tcPr marL="91446" marR="91446" marT="45728" marB="4572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noProof="0" smtClean="0"/>
                    </a:p>
                    <a:p>
                      <a:endParaRPr lang="en-US" sz="1800" noProof="0"/>
                    </a:p>
                  </a:txBody>
                  <a:tcPr marL="91446" marR="91446" marT="45728" marB="45728"/>
                </a:tc>
                <a:tc>
                  <a:txBody>
                    <a:bodyPr/>
                    <a:lstStyle/>
                    <a:p>
                      <a:endParaRPr lang="en-US" sz="1800" noProof="0"/>
                    </a:p>
                  </a:txBody>
                  <a:tcPr marL="91446" marR="91446" marT="45728" marB="45728"/>
                </a:tc>
                <a:tc>
                  <a:txBody>
                    <a:bodyPr/>
                    <a:lstStyle/>
                    <a:p>
                      <a:endParaRPr lang="en-US" sz="1800" noProof="0"/>
                    </a:p>
                  </a:txBody>
                  <a:tcPr marL="91446" marR="91446" marT="45728" marB="45728"/>
                </a:tc>
              </a:tr>
              <a:tr h="951190">
                <a:tc>
                  <a:txBody>
                    <a:bodyPr/>
                    <a:lstStyle/>
                    <a:p>
                      <a:endParaRPr lang="en-US" sz="1800" noProof="0"/>
                    </a:p>
                  </a:txBody>
                  <a:tcPr marL="91446" marR="91446" marT="45728" marB="4572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noProof="0" dirty="0" smtClean="0"/>
                    </a:p>
                    <a:p>
                      <a:endParaRPr lang="en-US" sz="1800" noProof="0" dirty="0"/>
                    </a:p>
                  </a:txBody>
                  <a:tcPr marL="91446" marR="91446" marT="45728" marB="45728"/>
                </a:tc>
                <a:tc>
                  <a:txBody>
                    <a:bodyPr/>
                    <a:lstStyle/>
                    <a:p>
                      <a:endParaRPr lang="en-US" sz="1800" noProof="0"/>
                    </a:p>
                  </a:txBody>
                  <a:tcPr marL="91446" marR="91446" marT="45728" marB="45728"/>
                </a:tc>
                <a:tc>
                  <a:txBody>
                    <a:bodyPr/>
                    <a:lstStyle/>
                    <a:p>
                      <a:endParaRPr lang="en-US" sz="1800" noProof="0" dirty="0"/>
                    </a:p>
                  </a:txBody>
                  <a:tcPr marL="91446" marR="91446" marT="45728" marB="45728"/>
                </a:tc>
              </a:tr>
            </a:tbl>
          </a:graphicData>
        </a:graphic>
      </p:graphicFrame>
      <p:sp>
        <p:nvSpPr>
          <p:cNvPr id="10" name="Slide Number Placeholder 9"/>
          <p:cNvSpPr>
            <a:spLocks noGrp="1"/>
          </p:cNvSpPr>
          <p:nvPr>
            <p:ph type="sldNum" sz="quarter" idx="12"/>
          </p:nvPr>
        </p:nvSpPr>
        <p:spPr/>
        <p:txBody>
          <a:bodyPr/>
          <a:lstStyle/>
          <a:p>
            <a:fld id="{18661529-5B36-4417-8D3B-5E890DCC1107}" type="slidenum">
              <a:rPr lang="en-US" smtClean="0"/>
              <a:pPr/>
              <a:t>28</a:t>
            </a:fld>
            <a:endParaRPr lang="en-US"/>
          </a:p>
        </p:txBody>
      </p:sp>
      <p:sp>
        <p:nvSpPr>
          <p:cNvPr id="29732" name="TextBox 5"/>
          <p:cNvSpPr txBox="1">
            <a:spLocks noChangeArrowheads="1"/>
          </p:cNvSpPr>
          <p:nvPr/>
        </p:nvSpPr>
        <p:spPr bwMode="auto">
          <a:xfrm>
            <a:off x="2543175" y="1462773"/>
            <a:ext cx="2160588"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Osmanlı İmparatorluğu</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9733" name="TextBox 6"/>
          <p:cNvSpPr txBox="1">
            <a:spLocks noChangeArrowheads="1"/>
          </p:cNvSpPr>
          <p:nvPr/>
        </p:nvSpPr>
        <p:spPr bwMode="auto">
          <a:xfrm>
            <a:off x="4703763" y="1198084"/>
            <a:ext cx="2160587" cy="11757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r>
              <a:rPr lang="tr-T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Türkiye Cumhuriyeti</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hangingPunct="1">
              <a:spcBef>
                <a:spcPct val="20000"/>
              </a:spcBef>
            </a:pPr>
            <a:r>
              <a:rPr lang="tr-T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 Modernleşme dalgası</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hangingPunct="1">
              <a:spcBef>
                <a:spcPct val="20000"/>
              </a:spcBef>
            </a:pPr>
            <a:r>
              <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1920</a:t>
            </a:r>
            <a:r>
              <a:rPr lang="tr-T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tr-TR" sz="1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ler</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ve</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30</a:t>
            </a:r>
            <a:r>
              <a:rPr lang="tr-T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tr-TR" sz="1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lar</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9734" name="TextBox 7"/>
          <p:cNvSpPr txBox="1">
            <a:spLocks noChangeArrowheads="1"/>
          </p:cNvSpPr>
          <p:nvPr/>
        </p:nvSpPr>
        <p:spPr bwMode="auto">
          <a:xfrm>
            <a:off x="6864350" y="1198085"/>
            <a:ext cx="2195513" cy="11757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r>
              <a:rPr lang="tr-T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Türkiye Cumhuriyeti</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eaLnBrk="1" hangingPunct="1">
              <a:spcBef>
                <a:spcPct val="20000"/>
              </a:spcBef>
            </a:pP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II. Modernleşme dalgası</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lgn="ctr" eaLnBrk="1" hangingPunct="1">
              <a:spcBef>
                <a:spcPct val="20000"/>
              </a:spcBef>
            </a:pPr>
            <a:r>
              <a:rPr lang="tr-T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(2001 </a:t>
            </a:r>
            <a:r>
              <a:rPr lang="tr-T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sym typeface="Wingdings" pitchFamily="2" charset="2"/>
              </a:rPr>
              <a:t> )</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9735" name="TextBox 8"/>
          <p:cNvSpPr txBox="1">
            <a:spLocks noChangeArrowheads="1"/>
          </p:cNvSpPr>
          <p:nvPr/>
        </p:nvSpPr>
        <p:spPr bwMode="auto">
          <a:xfrm>
            <a:off x="185738" y="2698750"/>
            <a:ext cx="216058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r>
              <a:rPr lang="tr-TR" b="1" dirty="0" smtClean="0"/>
              <a:t>DEVLET</a:t>
            </a:r>
            <a:endParaRPr lang="tr-TR" b="1" dirty="0"/>
          </a:p>
        </p:txBody>
      </p:sp>
      <p:sp>
        <p:nvSpPr>
          <p:cNvPr id="29736" name="TextBox 9"/>
          <p:cNvSpPr txBox="1">
            <a:spLocks noChangeArrowheads="1"/>
          </p:cNvSpPr>
          <p:nvPr/>
        </p:nvSpPr>
        <p:spPr bwMode="auto">
          <a:xfrm>
            <a:off x="185738" y="3362325"/>
            <a:ext cx="2160587"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endParaRPr lang="tr-TR" b="1" dirty="0"/>
          </a:p>
          <a:p>
            <a:pPr algn="ctr" eaLnBrk="1" hangingPunct="1">
              <a:spcBef>
                <a:spcPct val="20000"/>
              </a:spcBef>
            </a:pPr>
            <a:r>
              <a:rPr lang="tr-TR" b="1" dirty="0" smtClean="0"/>
              <a:t>TOPLUM</a:t>
            </a:r>
            <a:endParaRPr lang="tr-TR" b="1" dirty="0"/>
          </a:p>
        </p:txBody>
      </p:sp>
      <p:sp>
        <p:nvSpPr>
          <p:cNvPr id="29737" name="TextBox 10"/>
          <p:cNvSpPr txBox="1">
            <a:spLocks noChangeArrowheads="1"/>
          </p:cNvSpPr>
          <p:nvPr/>
        </p:nvSpPr>
        <p:spPr bwMode="auto">
          <a:xfrm>
            <a:off x="185738" y="4454525"/>
            <a:ext cx="2160587"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endParaRPr lang="tr-TR" b="1" dirty="0"/>
          </a:p>
          <a:p>
            <a:pPr algn="ctr" eaLnBrk="1" hangingPunct="1">
              <a:spcBef>
                <a:spcPct val="20000"/>
              </a:spcBef>
            </a:pPr>
            <a:r>
              <a:rPr lang="tr-TR" b="1" dirty="0" smtClean="0"/>
              <a:t>BİREY</a:t>
            </a:r>
            <a:endParaRPr lang="tr-TR" b="1" dirty="0"/>
          </a:p>
        </p:txBody>
      </p:sp>
      <p:sp>
        <p:nvSpPr>
          <p:cNvPr id="29738" name="TextBox 11"/>
          <p:cNvSpPr txBox="1">
            <a:spLocks noChangeArrowheads="1"/>
          </p:cNvSpPr>
          <p:nvPr/>
        </p:nvSpPr>
        <p:spPr bwMode="auto">
          <a:xfrm>
            <a:off x="185738" y="5535585"/>
            <a:ext cx="2160587" cy="7017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endParaRPr lang="tr-TR" dirty="0"/>
          </a:p>
          <a:p>
            <a:pPr algn="ctr" eaLnBrk="1" hangingPunct="1">
              <a:spcBef>
                <a:spcPct val="20000"/>
              </a:spcBef>
            </a:pPr>
            <a:r>
              <a:rPr lang="tr-TR" b="1" dirty="0" smtClean="0"/>
              <a:t>ÜST KİMLİK</a:t>
            </a:r>
            <a:endParaRPr lang="en-US" b="1" dirty="0"/>
          </a:p>
        </p:txBody>
      </p:sp>
      <p:sp>
        <p:nvSpPr>
          <p:cNvPr id="29739" name="TextBox 12"/>
          <p:cNvSpPr txBox="1">
            <a:spLocks noChangeArrowheads="1"/>
          </p:cNvSpPr>
          <p:nvPr/>
        </p:nvSpPr>
        <p:spPr bwMode="auto">
          <a:xfrm>
            <a:off x="4703763" y="2444336"/>
            <a:ext cx="2160587" cy="9787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r>
              <a:rPr lang="tr-TR" dirty="0" smtClean="0"/>
              <a:t>Ulus-devlet</a:t>
            </a:r>
            <a:endParaRPr lang="en-US" dirty="0"/>
          </a:p>
          <a:p>
            <a:pPr algn="ctr" eaLnBrk="1" hangingPunct="1">
              <a:spcBef>
                <a:spcPct val="20000"/>
              </a:spcBef>
            </a:pPr>
            <a:r>
              <a:rPr lang="tr-TR" dirty="0" smtClean="0"/>
              <a:t>(Milli Güvenlik devleti)</a:t>
            </a:r>
            <a:endParaRPr lang="en-US" dirty="0"/>
          </a:p>
        </p:txBody>
      </p:sp>
      <p:sp>
        <p:nvSpPr>
          <p:cNvPr id="29741" name="TextBox 14"/>
          <p:cNvSpPr txBox="1">
            <a:spLocks noChangeArrowheads="1"/>
          </p:cNvSpPr>
          <p:nvPr/>
        </p:nvSpPr>
        <p:spPr bwMode="auto">
          <a:xfrm>
            <a:off x="4559300" y="4285669"/>
            <a:ext cx="2160588" cy="10341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endParaRPr lang="tr-TR" dirty="0"/>
          </a:p>
          <a:p>
            <a:pPr algn="ctr" eaLnBrk="1" hangingPunct="1">
              <a:spcBef>
                <a:spcPct val="20000"/>
              </a:spcBef>
            </a:pPr>
            <a:r>
              <a:rPr lang="tr-TR" dirty="0" smtClean="0"/>
              <a:t>Vatandaş</a:t>
            </a:r>
            <a:endParaRPr lang="tr-TR" dirty="0"/>
          </a:p>
          <a:p>
            <a:pPr algn="ctr" eaLnBrk="1" hangingPunct="1">
              <a:spcBef>
                <a:spcPct val="20000"/>
              </a:spcBef>
            </a:pPr>
            <a:r>
              <a:rPr lang="tr-TR" dirty="0" smtClean="0"/>
              <a:t>(«zorunlu»)</a:t>
            </a:r>
            <a:endParaRPr lang="en-US" dirty="0"/>
          </a:p>
        </p:txBody>
      </p:sp>
      <p:sp>
        <p:nvSpPr>
          <p:cNvPr id="29742" name="TextBox 15"/>
          <p:cNvSpPr txBox="1">
            <a:spLocks noChangeArrowheads="1"/>
          </p:cNvSpPr>
          <p:nvPr/>
        </p:nvSpPr>
        <p:spPr bwMode="auto">
          <a:xfrm>
            <a:off x="4703763" y="4920001"/>
            <a:ext cx="2160587" cy="2031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endParaRPr lang="tr-TR" dirty="0"/>
          </a:p>
          <a:p>
            <a:pPr algn="ctr" eaLnBrk="1" hangingPunct="1">
              <a:spcBef>
                <a:spcPct val="20000"/>
              </a:spcBef>
            </a:pPr>
            <a:endParaRPr lang="tr-TR" dirty="0" smtClean="0"/>
          </a:p>
          <a:p>
            <a:pPr algn="ctr" eaLnBrk="1" hangingPunct="1">
              <a:spcBef>
                <a:spcPct val="20000"/>
              </a:spcBef>
            </a:pPr>
            <a:endParaRPr lang="tr-TR" dirty="0" smtClean="0"/>
          </a:p>
          <a:p>
            <a:pPr algn="ctr" eaLnBrk="1" hangingPunct="1">
              <a:spcBef>
                <a:spcPct val="20000"/>
              </a:spcBef>
            </a:pPr>
            <a:r>
              <a:rPr lang="tr-TR" dirty="0" smtClean="0"/>
              <a:t>Türk</a:t>
            </a:r>
          </a:p>
          <a:p>
            <a:pPr algn="ctr" eaLnBrk="1" hangingPunct="1">
              <a:spcBef>
                <a:spcPct val="20000"/>
              </a:spcBef>
            </a:pPr>
            <a:r>
              <a:rPr lang="tr-TR" dirty="0" smtClean="0"/>
              <a:t>(Müslüman)</a:t>
            </a:r>
            <a:endParaRPr lang="en-US" dirty="0"/>
          </a:p>
          <a:p>
            <a:pPr algn="ctr" eaLnBrk="1" hangingPunct="1">
              <a:spcBef>
                <a:spcPct val="20000"/>
              </a:spcBef>
            </a:pPr>
            <a:endParaRPr lang="en-US" dirty="0"/>
          </a:p>
        </p:txBody>
      </p:sp>
      <p:sp>
        <p:nvSpPr>
          <p:cNvPr id="29743" name="TextBox 20"/>
          <p:cNvSpPr txBox="1">
            <a:spLocks noChangeArrowheads="1"/>
          </p:cNvSpPr>
          <p:nvPr/>
        </p:nvSpPr>
        <p:spPr bwMode="auto">
          <a:xfrm>
            <a:off x="6864350" y="2399886"/>
            <a:ext cx="2172146" cy="9787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r>
              <a:rPr lang="tr-TR" dirty="0"/>
              <a:t> </a:t>
            </a:r>
            <a:r>
              <a:rPr lang="en-US" dirty="0" smtClean="0">
                <a:solidFill>
                  <a:srgbClr val="0070C0"/>
                </a:solidFill>
              </a:rPr>
              <a:t>Demo</a:t>
            </a:r>
            <a:r>
              <a:rPr lang="tr-TR" dirty="0" smtClean="0">
                <a:solidFill>
                  <a:srgbClr val="0070C0"/>
                </a:solidFill>
              </a:rPr>
              <a:t>k</a:t>
            </a:r>
            <a:r>
              <a:rPr lang="en-US" dirty="0" smtClean="0">
                <a:solidFill>
                  <a:srgbClr val="0070C0"/>
                </a:solidFill>
              </a:rPr>
              <a:t>r</a:t>
            </a:r>
            <a:r>
              <a:rPr lang="tr-TR" dirty="0" smtClean="0">
                <a:solidFill>
                  <a:srgbClr val="0070C0"/>
                </a:solidFill>
              </a:rPr>
              <a:t>atik Devlet</a:t>
            </a:r>
            <a:endParaRPr lang="en-US" dirty="0" smtClean="0">
              <a:solidFill>
                <a:srgbClr val="0070C0"/>
              </a:solidFill>
            </a:endParaRPr>
          </a:p>
          <a:p>
            <a:pPr algn="ctr" eaLnBrk="1" hangingPunct="1">
              <a:spcBef>
                <a:spcPct val="20000"/>
              </a:spcBef>
            </a:pPr>
            <a:r>
              <a:rPr lang="en-US" dirty="0" smtClean="0">
                <a:solidFill>
                  <a:srgbClr val="0070C0"/>
                </a:solidFill>
              </a:rPr>
              <a:t>(</a:t>
            </a:r>
            <a:r>
              <a:rPr lang="tr-TR" dirty="0" smtClean="0">
                <a:solidFill>
                  <a:srgbClr val="0070C0"/>
                </a:solidFill>
              </a:rPr>
              <a:t>İnsan Hakları devleti</a:t>
            </a:r>
            <a:r>
              <a:rPr lang="en-US" dirty="0" smtClean="0">
                <a:solidFill>
                  <a:srgbClr val="0070C0"/>
                </a:solidFill>
              </a:rPr>
              <a:t>)</a:t>
            </a:r>
            <a:endParaRPr lang="en-US" dirty="0">
              <a:solidFill>
                <a:srgbClr val="0070C0"/>
              </a:solidFill>
            </a:endParaRPr>
          </a:p>
        </p:txBody>
      </p:sp>
      <p:sp>
        <p:nvSpPr>
          <p:cNvPr id="29744" name="TextBox 21"/>
          <p:cNvSpPr txBox="1">
            <a:spLocks noChangeArrowheads="1"/>
          </p:cNvSpPr>
          <p:nvPr/>
        </p:nvSpPr>
        <p:spPr bwMode="auto">
          <a:xfrm>
            <a:off x="6719888" y="3226259"/>
            <a:ext cx="2160587" cy="10341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endParaRPr lang="tr-TR" dirty="0"/>
          </a:p>
          <a:p>
            <a:pPr algn="ctr" eaLnBrk="1" hangingPunct="1">
              <a:spcBef>
                <a:spcPct val="20000"/>
              </a:spcBef>
            </a:pPr>
            <a:r>
              <a:rPr lang="tr-TR" dirty="0" smtClean="0">
                <a:solidFill>
                  <a:srgbClr val="0070C0"/>
                </a:solidFill>
              </a:rPr>
              <a:t>İnsan</a:t>
            </a:r>
          </a:p>
          <a:p>
            <a:pPr algn="ctr" eaLnBrk="1" hangingPunct="1">
              <a:spcBef>
                <a:spcPct val="20000"/>
              </a:spcBef>
            </a:pPr>
            <a:r>
              <a:rPr lang="tr-TR" dirty="0" smtClean="0">
                <a:solidFill>
                  <a:srgbClr val="0070C0"/>
                </a:solidFill>
              </a:rPr>
              <a:t>(sivil toplum)</a:t>
            </a:r>
            <a:endParaRPr lang="en-US" dirty="0">
              <a:solidFill>
                <a:srgbClr val="0070C0"/>
              </a:solidFill>
            </a:endParaRPr>
          </a:p>
        </p:txBody>
      </p:sp>
      <p:sp>
        <p:nvSpPr>
          <p:cNvPr id="29745" name="TextBox 22"/>
          <p:cNvSpPr txBox="1">
            <a:spLocks noChangeArrowheads="1"/>
          </p:cNvSpPr>
          <p:nvPr/>
        </p:nvSpPr>
        <p:spPr bwMode="auto">
          <a:xfrm>
            <a:off x="6719888" y="4285669"/>
            <a:ext cx="2160587" cy="10341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chorCtr="1">
            <a:spAutoFit/>
          </a:bodyPr>
          <a:lstStyle>
            <a:lvl1pPr defTabSz="449263" eaLnBrk="0" hangingPunct="0">
              <a:defRPr>
                <a:solidFill>
                  <a:schemeClr val="tx1"/>
                </a:solidFill>
                <a:latin typeface="Franklin Gothic Book" pitchFamily="34" charset="0"/>
                <a:cs typeface="Arial" charset="0"/>
              </a:defRPr>
            </a:lvl1pPr>
            <a:lvl2pPr marL="742950" indent="-285750" defTabSz="449263" eaLnBrk="0" hangingPunct="0">
              <a:defRPr>
                <a:solidFill>
                  <a:schemeClr val="tx1"/>
                </a:solidFill>
                <a:latin typeface="Franklin Gothic Book" pitchFamily="34" charset="0"/>
                <a:cs typeface="Arial" charset="0"/>
              </a:defRPr>
            </a:lvl2pPr>
            <a:lvl3pPr marL="1143000" indent="-228600" defTabSz="449263" eaLnBrk="0" hangingPunct="0">
              <a:defRPr>
                <a:solidFill>
                  <a:schemeClr val="tx1"/>
                </a:solidFill>
                <a:latin typeface="Franklin Gothic Book" pitchFamily="34" charset="0"/>
                <a:cs typeface="Arial" charset="0"/>
              </a:defRPr>
            </a:lvl3pPr>
            <a:lvl4pPr marL="1600200" indent="-228600" defTabSz="449263" eaLnBrk="0" hangingPunct="0">
              <a:defRPr>
                <a:solidFill>
                  <a:schemeClr val="tx1"/>
                </a:solidFill>
                <a:latin typeface="Franklin Gothic Book" pitchFamily="34" charset="0"/>
                <a:cs typeface="Arial" charset="0"/>
              </a:defRPr>
            </a:lvl4pPr>
            <a:lvl5pPr marL="2057400" indent="-228600" defTabSz="449263" eaLnBrk="0" hangingPunct="0">
              <a:defRPr>
                <a:solidFill>
                  <a:schemeClr val="tx1"/>
                </a:solidFill>
                <a:latin typeface="Franklin Gothic Book" pitchFamily="34" charset="0"/>
                <a:cs typeface="Arial" charset="0"/>
              </a:defRPr>
            </a:lvl5pPr>
            <a:lvl6pPr marL="2514600" indent="-228600" defTabSz="449263"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defTabSz="449263"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defTabSz="449263"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defTabSz="449263"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spcBef>
                <a:spcPct val="20000"/>
              </a:spcBef>
            </a:pPr>
            <a:endParaRPr lang="tr-TR" dirty="0"/>
          </a:p>
          <a:p>
            <a:pPr algn="ctr" eaLnBrk="1" hangingPunct="1">
              <a:spcBef>
                <a:spcPct val="20000"/>
              </a:spcBef>
            </a:pPr>
            <a:r>
              <a:rPr lang="tr-TR" dirty="0" smtClean="0">
                <a:solidFill>
                  <a:srgbClr val="0070C0"/>
                </a:solidFill>
              </a:rPr>
              <a:t>Vatandaş</a:t>
            </a:r>
            <a:endParaRPr lang="tr-TR" sz="1600" dirty="0">
              <a:solidFill>
                <a:srgbClr val="0070C0"/>
              </a:solidFill>
            </a:endParaRPr>
          </a:p>
          <a:p>
            <a:pPr algn="ctr" eaLnBrk="1" hangingPunct="1">
              <a:spcBef>
                <a:spcPct val="20000"/>
              </a:spcBef>
            </a:pPr>
            <a:r>
              <a:rPr lang="en-US" dirty="0" smtClean="0">
                <a:solidFill>
                  <a:srgbClr val="0070C0"/>
                </a:solidFill>
              </a:rPr>
              <a:t>(</a:t>
            </a:r>
            <a:r>
              <a:rPr lang="tr-TR" dirty="0" smtClean="0">
                <a:solidFill>
                  <a:srgbClr val="0070C0"/>
                </a:solidFill>
              </a:rPr>
              <a:t>«gönüllü»</a:t>
            </a:r>
            <a:r>
              <a:rPr lang="en-US" dirty="0" smtClean="0">
                <a:solidFill>
                  <a:srgbClr val="0070C0"/>
                </a:solidFill>
              </a:rPr>
              <a:t>)</a:t>
            </a:r>
            <a:r>
              <a:rPr lang="en-US" sz="1600" dirty="0" smtClean="0">
                <a:solidFill>
                  <a:srgbClr val="0070C0"/>
                </a:solidFill>
              </a:rPr>
              <a:t> </a:t>
            </a:r>
            <a:endParaRPr lang="en-US" sz="1600" dirty="0">
              <a:solidFill>
                <a:srgbClr val="0070C0"/>
              </a:solidFill>
            </a:endParaRPr>
          </a:p>
        </p:txBody>
      </p:sp>
      <p:sp>
        <p:nvSpPr>
          <p:cNvPr id="24" name="TextBox 23"/>
          <p:cNvSpPr txBox="1"/>
          <p:nvPr/>
        </p:nvSpPr>
        <p:spPr>
          <a:xfrm>
            <a:off x="6876256" y="5400740"/>
            <a:ext cx="2160240" cy="1071062"/>
          </a:xfrm>
          <a:prstGeom prst="rect">
            <a:avLst/>
          </a:prstGeom>
          <a:noFill/>
        </p:spPr>
        <p:txBody>
          <a:bodyPr anchor="ctr" anchorCtr="1">
            <a:spAutoFit/>
          </a:bodyPr>
          <a:lstStyle/>
          <a:p>
            <a:pPr algn="ctr" defTabSz="449263" fontAlgn="auto">
              <a:spcBef>
                <a:spcPct val="20000"/>
              </a:spcBef>
              <a:spcAft>
                <a:spcPts val="0"/>
              </a:spcAft>
              <a:defRPr/>
            </a:pPr>
            <a:endParaRPr lang="tr-TR" b="1" dirty="0" smtClean="0">
              <a:solidFill>
                <a:schemeClr val="hlink"/>
              </a:solidFill>
              <a:effectLst>
                <a:glow rad="228600">
                  <a:schemeClr val="accent2">
                    <a:satMod val="175000"/>
                    <a:alpha val="40000"/>
                  </a:schemeClr>
                </a:glow>
              </a:effectLst>
            </a:endParaRPr>
          </a:p>
          <a:p>
            <a:pPr algn="ctr" defTabSz="449263" fontAlgn="auto">
              <a:spcBef>
                <a:spcPct val="20000"/>
              </a:spcBef>
              <a:spcAft>
                <a:spcPts val="0"/>
              </a:spcAft>
              <a:defRPr/>
            </a:pPr>
            <a:r>
              <a:rPr lang="tr-TR"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Türkiyeli</a:t>
            </a:r>
            <a:endParaRPr lang="tr-TR" sz="2000" b="1" dirty="0">
              <a:solidFill>
                <a:schemeClr val="hlink"/>
              </a:solidFill>
              <a:effectLst>
                <a:glow rad="228600">
                  <a:schemeClr val="accent2">
                    <a:satMod val="175000"/>
                    <a:alpha val="40000"/>
                  </a:schemeClr>
                </a:glow>
              </a:effectLst>
            </a:endParaRPr>
          </a:p>
          <a:p>
            <a:pPr algn="ctr" defTabSz="449263" fontAlgn="auto">
              <a:spcBef>
                <a:spcPct val="20000"/>
              </a:spcBef>
              <a:spcAft>
                <a:spcPts val="0"/>
              </a:spcAft>
              <a:defRPr/>
            </a:pPr>
            <a:r>
              <a:rPr lang="en-US" dirty="0" smtClean="0">
                <a:solidFill>
                  <a:srgbClr val="0070C0"/>
                </a:solidFill>
              </a:rPr>
              <a:t>(</a:t>
            </a:r>
            <a:r>
              <a:rPr lang="tr-TR" dirty="0" err="1" smtClean="0">
                <a:solidFill>
                  <a:srgbClr val="0070C0"/>
                </a:solidFill>
              </a:rPr>
              <a:t>teritoryal</a:t>
            </a:r>
            <a:r>
              <a:rPr lang="tr-TR" dirty="0" smtClean="0">
                <a:solidFill>
                  <a:srgbClr val="0070C0"/>
                </a:solidFill>
              </a:rPr>
              <a:t>)</a:t>
            </a:r>
            <a:endParaRPr lang="en-US" dirty="0">
              <a:solidFill>
                <a:srgbClr val="0070C0"/>
              </a:solidFill>
            </a:endParaRPr>
          </a:p>
        </p:txBody>
      </p:sp>
      <p:sp>
        <p:nvSpPr>
          <p:cNvPr id="3" name="TextBox 2"/>
          <p:cNvSpPr txBox="1">
            <a:spLocks noChangeArrowheads="1"/>
          </p:cNvSpPr>
          <p:nvPr/>
        </p:nvSpPr>
        <p:spPr bwMode="auto">
          <a:xfrm>
            <a:off x="2484438" y="2578100"/>
            <a:ext cx="2106602"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r>
              <a:rPr lang="tr-TR" dirty="0" smtClean="0"/>
              <a:t>   Memalik-i Şahane</a:t>
            </a:r>
            <a:endParaRPr lang="tr-TR" dirty="0"/>
          </a:p>
          <a:p>
            <a:pPr algn="ctr" eaLnBrk="1" hangingPunct="1"/>
            <a:r>
              <a:rPr lang="tr-TR" dirty="0" smtClean="0"/>
              <a:t>  (yarı-feodal </a:t>
            </a:r>
            <a:r>
              <a:rPr lang="tr-TR" dirty="0" err="1" smtClean="0"/>
              <a:t>imp</a:t>
            </a:r>
            <a:r>
              <a:rPr lang="tr-TR" dirty="0" smtClean="0"/>
              <a:t>.)</a:t>
            </a:r>
            <a:endParaRPr lang="tr-TR" dirty="0"/>
          </a:p>
          <a:p>
            <a:pPr eaLnBrk="1" hangingPunct="1"/>
            <a:endParaRPr lang="en-US" dirty="0"/>
          </a:p>
        </p:txBody>
      </p:sp>
      <p:sp>
        <p:nvSpPr>
          <p:cNvPr id="6" name="TextBox 5"/>
          <p:cNvSpPr txBox="1">
            <a:spLocks noChangeArrowheads="1"/>
          </p:cNvSpPr>
          <p:nvPr/>
        </p:nvSpPr>
        <p:spPr bwMode="auto">
          <a:xfrm>
            <a:off x="3176588" y="3789363"/>
            <a:ext cx="888833"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r>
              <a:rPr lang="tr-TR" dirty="0" smtClean="0"/>
              <a:t>Ümmet</a:t>
            </a:r>
            <a:endParaRPr lang="en-US" dirty="0"/>
          </a:p>
        </p:txBody>
      </p:sp>
      <p:sp>
        <p:nvSpPr>
          <p:cNvPr id="7" name="TextBox 6"/>
          <p:cNvSpPr txBox="1">
            <a:spLocks noChangeArrowheads="1"/>
          </p:cNvSpPr>
          <p:nvPr/>
        </p:nvSpPr>
        <p:spPr bwMode="auto">
          <a:xfrm>
            <a:off x="5292725" y="3779838"/>
            <a:ext cx="60946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r>
              <a:rPr lang="tr-TR" dirty="0" smtClean="0"/>
              <a:t>Ulus</a:t>
            </a:r>
            <a:endParaRPr lang="en-US" dirty="0"/>
          </a:p>
        </p:txBody>
      </p:sp>
      <p:sp>
        <p:nvSpPr>
          <p:cNvPr id="8" name="TextBox 7"/>
          <p:cNvSpPr txBox="1">
            <a:spLocks noChangeArrowheads="1"/>
          </p:cNvSpPr>
          <p:nvPr/>
        </p:nvSpPr>
        <p:spPr bwMode="auto">
          <a:xfrm>
            <a:off x="2484438" y="4787900"/>
            <a:ext cx="208756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r>
              <a:rPr lang="en-US" dirty="0" smtClean="0"/>
              <a:t>Sultan</a:t>
            </a:r>
            <a:r>
              <a:rPr lang="tr-TR" dirty="0" smtClean="0"/>
              <a:t>’</a:t>
            </a:r>
            <a:r>
              <a:rPr lang="tr-TR" dirty="0" err="1" smtClean="0"/>
              <a:t>ın</a:t>
            </a:r>
            <a:r>
              <a:rPr lang="tr-TR" dirty="0" smtClean="0"/>
              <a:t> tebaaları</a:t>
            </a:r>
            <a:endParaRPr lang="en-US" dirty="0"/>
          </a:p>
        </p:txBody>
      </p:sp>
      <p:sp>
        <p:nvSpPr>
          <p:cNvPr id="9" name="TextBox 8"/>
          <p:cNvSpPr txBox="1">
            <a:spLocks noChangeArrowheads="1"/>
          </p:cNvSpPr>
          <p:nvPr/>
        </p:nvSpPr>
        <p:spPr bwMode="auto">
          <a:xfrm>
            <a:off x="2643188" y="5886450"/>
            <a:ext cx="158248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r>
              <a:rPr lang="tr-TR" dirty="0" smtClean="0"/>
              <a:t>       Osmanlı</a:t>
            </a:r>
          </a:p>
          <a:p>
            <a:pPr eaLnBrk="1" hangingPunct="1"/>
            <a:r>
              <a:rPr lang="tr-TR" dirty="0"/>
              <a:t> </a:t>
            </a:r>
            <a:r>
              <a:rPr lang="tr-TR" dirty="0" smtClean="0"/>
              <a:t>   (Müslüman)</a:t>
            </a:r>
            <a:endParaRPr lang="en-US" dirty="0"/>
          </a:p>
        </p:txBody>
      </p:sp>
    </p:spTree>
    <p:extLst>
      <p:ext uri="{BB962C8B-B14F-4D97-AF65-F5344CB8AC3E}">
        <p14:creationId xmlns:p14="http://schemas.microsoft.com/office/powerpoint/2010/main" xmlns="" val="176228690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32"/>
                                        </p:tgtEl>
                                        <p:attrNameLst>
                                          <p:attrName>style.visibility</p:attrName>
                                        </p:attrNameLst>
                                      </p:cBhvr>
                                      <p:to>
                                        <p:strVal val="visible"/>
                                      </p:to>
                                    </p:set>
                                    <p:anim calcmode="lin" valueType="num">
                                      <p:cBhvr additive="base">
                                        <p:cTn id="7" dur="500" fill="hold"/>
                                        <p:tgtEl>
                                          <p:spTgt spid="29732"/>
                                        </p:tgtEl>
                                        <p:attrNameLst>
                                          <p:attrName>ppt_x</p:attrName>
                                        </p:attrNameLst>
                                      </p:cBhvr>
                                      <p:tavLst>
                                        <p:tav tm="0">
                                          <p:val>
                                            <p:strVal val="#ppt_x"/>
                                          </p:val>
                                        </p:tav>
                                        <p:tav tm="100000">
                                          <p:val>
                                            <p:strVal val="#ppt_x"/>
                                          </p:val>
                                        </p:tav>
                                      </p:tavLst>
                                    </p:anim>
                                    <p:anim calcmode="lin" valueType="num">
                                      <p:cBhvr additive="base">
                                        <p:cTn id="8" dur="500" fill="hold"/>
                                        <p:tgtEl>
                                          <p:spTgt spid="2973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733"/>
                                        </p:tgtEl>
                                        <p:attrNameLst>
                                          <p:attrName>style.visibility</p:attrName>
                                        </p:attrNameLst>
                                      </p:cBhvr>
                                      <p:to>
                                        <p:strVal val="visible"/>
                                      </p:to>
                                    </p:set>
                                    <p:anim calcmode="lin" valueType="num">
                                      <p:cBhvr additive="base">
                                        <p:cTn id="11" dur="500" fill="hold"/>
                                        <p:tgtEl>
                                          <p:spTgt spid="29733"/>
                                        </p:tgtEl>
                                        <p:attrNameLst>
                                          <p:attrName>ppt_x</p:attrName>
                                        </p:attrNameLst>
                                      </p:cBhvr>
                                      <p:tavLst>
                                        <p:tav tm="0">
                                          <p:val>
                                            <p:strVal val="#ppt_x"/>
                                          </p:val>
                                        </p:tav>
                                        <p:tav tm="100000">
                                          <p:val>
                                            <p:strVal val="#ppt_x"/>
                                          </p:val>
                                        </p:tav>
                                      </p:tavLst>
                                    </p:anim>
                                    <p:anim calcmode="lin" valueType="num">
                                      <p:cBhvr additive="base">
                                        <p:cTn id="12" dur="500" fill="hold"/>
                                        <p:tgtEl>
                                          <p:spTgt spid="2973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9734"/>
                                        </p:tgtEl>
                                        <p:attrNameLst>
                                          <p:attrName>style.visibility</p:attrName>
                                        </p:attrNameLst>
                                      </p:cBhvr>
                                      <p:to>
                                        <p:strVal val="visible"/>
                                      </p:to>
                                    </p:set>
                                    <p:anim calcmode="lin" valueType="num">
                                      <p:cBhvr additive="base">
                                        <p:cTn id="15" dur="500" fill="hold"/>
                                        <p:tgtEl>
                                          <p:spTgt spid="29734"/>
                                        </p:tgtEl>
                                        <p:attrNameLst>
                                          <p:attrName>ppt_x</p:attrName>
                                        </p:attrNameLst>
                                      </p:cBhvr>
                                      <p:tavLst>
                                        <p:tav tm="0">
                                          <p:val>
                                            <p:strVal val="#ppt_x"/>
                                          </p:val>
                                        </p:tav>
                                        <p:tav tm="100000">
                                          <p:val>
                                            <p:strVal val="#ppt_x"/>
                                          </p:val>
                                        </p:tav>
                                      </p:tavLst>
                                    </p:anim>
                                    <p:anim calcmode="lin" valueType="num">
                                      <p:cBhvr additive="base">
                                        <p:cTn id="16" dur="500" fill="hold"/>
                                        <p:tgtEl>
                                          <p:spTgt spid="29734"/>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9735"/>
                                        </p:tgtEl>
                                        <p:attrNameLst>
                                          <p:attrName>style.visibility</p:attrName>
                                        </p:attrNameLst>
                                      </p:cBhvr>
                                      <p:to>
                                        <p:strVal val="visible"/>
                                      </p:to>
                                    </p:set>
                                    <p:anim calcmode="lin" valueType="num">
                                      <p:cBhvr additive="base">
                                        <p:cTn id="21" dur="500" fill="hold"/>
                                        <p:tgtEl>
                                          <p:spTgt spid="29735"/>
                                        </p:tgtEl>
                                        <p:attrNameLst>
                                          <p:attrName>ppt_x</p:attrName>
                                        </p:attrNameLst>
                                      </p:cBhvr>
                                      <p:tavLst>
                                        <p:tav tm="0">
                                          <p:val>
                                            <p:strVal val="#ppt_x"/>
                                          </p:val>
                                        </p:tav>
                                        <p:tav tm="100000">
                                          <p:val>
                                            <p:strVal val="#ppt_x"/>
                                          </p:val>
                                        </p:tav>
                                      </p:tavLst>
                                    </p:anim>
                                    <p:anim calcmode="lin" valueType="num">
                                      <p:cBhvr additive="base">
                                        <p:cTn id="22" dur="500" fill="hold"/>
                                        <p:tgtEl>
                                          <p:spTgt spid="2973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9736"/>
                                        </p:tgtEl>
                                        <p:attrNameLst>
                                          <p:attrName>style.visibility</p:attrName>
                                        </p:attrNameLst>
                                      </p:cBhvr>
                                      <p:to>
                                        <p:strVal val="visible"/>
                                      </p:to>
                                    </p:set>
                                    <p:anim calcmode="lin" valueType="num">
                                      <p:cBhvr additive="base">
                                        <p:cTn id="25" dur="500" fill="hold"/>
                                        <p:tgtEl>
                                          <p:spTgt spid="29736"/>
                                        </p:tgtEl>
                                        <p:attrNameLst>
                                          <p:attrName>ppt_x</p:attrName>
                                        </p:attrNameLst>
                                      </p:cBhvr>
                                      <p:tavLst>
                                        <p:tav tm="0">
                                          <p:val>
                                            <p:strVal val="#ppt_x"/>
                                          </p:val>
                                        </p:tav>
                                        <p:tav tm="100000">
                                          <p:val>
                                            <p:strVal val="#ppt_x"/>
                                          </p:val>
                                        </p:tav>
                                      </p:tavLst>
                                    </p:anim>
                                    <p:anim calcmode="lin" valueType="num">
                                      <p:cBhvr additive="base">
                                        <p:cTn id="26" dur="500" fill="hold"/>
                                        <p:tgtEl>
                                          <p:spTgt spid="2973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9737"/>
                                        </p:tgtEl>
                                        <p:attrNameLst>
                                          <p:attrName>style.visibility</p:attrName>
                                        </p:attrNameLst>
                                      </p:cBhvr>
                                      <p:to>
                                        <p:strVal val="visible"/>
                                      </p:to>
                                    </p:set>
                                    <p:anim calcmode="lin" valueType="num">
                                      <p:cBhvr additive="base">
                                        <p:cTn id="29" dur="500" fill="hold"/>
                                        <p:tgtEl>
                                          <p:spTgt spid="29737"/>
                                        </p:tgtEl>
                                        <p:attrNameLst>
                                          <p:attrName>ppt_x</p:attrName>
                                        </p:attrNameLst>
                                      </p:cBhvr>
                                      <p:tavLst>
                                        <p:tav tm="0">
                                          <p:val>
                                            <p:strVal val="#ppt_x"/>
                                          </p:val>
                                        </p:tav>
                                        <p:tav tm="100000">
                                          <p:val>
                                            <p:strVal val="#ppt_x"/>
                                          </p:val>
                                        </p:tav>
                                      </p:tavLst>
                                    </p:anim>
                                    <p:anim calcmode="lin" valueType="num">
                                      <p:cBhvr additive="base">
                                        <p:cTn id="30" dur="500" fill="hold"/>
                                        <p:tgtEl>
                                          <p:spTgt spid="2973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9738"/>
                                        </p:tgtEl>
                                        <p:attrNameLst>
                                          <p:attrName>style.visibility</p:attrName>
                                        </p:attrNameLst>
                                      </p:cBhvr>
                                      <p:to>
                                        <p:strVal val="visible"/>
                                      </p:to>
                                    </p:set>
                                    <p:anim calcmode="lin" valueType="num">
                                      <p:cBhvr additive="base">
                                        <p:cTn id="33" dur="500" fill="hold"/>
                                        <p:tgtEl>
                                          <p:spTgt spid="29738"/>
                                        </p:tgtEl>
                                        <p:attrNameLst>
                                          <p:attrName>ppt_x</p:attrName>
                                        </p:attrNameLst>
                                      </p:cBhvr>
                                      <p:tavLst>
                                        <p:tav tm="0">
                                          <p:val>
                                            <p:strVal val="#ppt_x"/>
                                          </p:val>
                                        </p:tav>
                                        <p:tav tm="100000">
                                          <p:val>
                                            <p:strVal val="#ppt_x"/>
                                          </p:val>
                                        </p:tav>
                                      </p:tavLst>
                                    </p:anim>
                                    <p:anim calcmode="lin" valueType="num">
                                      <p:cBhvr additive="base">
                                        <p:cTn id="34" dur="500" fill="hold"/>
                                        <p:tgtEl>
                                          <p:spTgt spid="29738"/>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9739"/>
                                        </p:tgtEl>
                                        <p:attrNameLst>
                                          <p:attrName>style.visibility</p:attrName>
                                        </p:attrNameLst>
                                      </p:cBhvr>
                                      <p:to>
                                        <p:strVal val="visible"/>
                                      </p:to>
                                    </p:set>
                                    <p:anim calcmode="lin" valueType="num">
                                      <p:cBhvr additive="base">
                                        <p:cTn id="45" dur="500" fill="hold"/>
                                        <p:tgtEl>
                                          <p:spTgt spid="29739"/>
                                        </p:tgtEl>
                                        <p:attrNameLst>
                                          <p:attrName>ppt_x</p:attrName>
                                        </p:attrNameLst>
                                      </p:cBhvr>
                                      <p:tavLst>
                                        <p:tav tm="0">
                                          <p:val>
                                            <p:strVal val="#ppt_x"/>
                                          </p:val>
                                        </p:tav>
                                        <p:tav tm="100000">
                                          <p:val>
                                            <p:strVal val="#ppt_x"/>
                                          </p:val>
                                        </p:tav>
                                      </p:tavLst>
                                    </p:anim>
                                    <p:anim calcmode="lin" valueType="num">
                                      <p:cBhvr additive="base">
                                        <p:cTn id="46" dur="500" fill="hold"/>
                                        <p:tgtEl>
                                          <p:spTgt spid="29739"/>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9743"/>
                                        </p:tgtEl>
                                        <p:attrNameLst>
                                          <p:attrName>style.visibility</p:attrName>
                                        </p:attrNameLst>
                                      </p:cBhvr>
                                      <p:to>
                                        <p:strVal val="visible"/>
                                      </p:to>
                                    </p:set>
                                    <p:anim calcmode="lin" valueType="num">
                                      <p:cBhvr additive="base">
                                        <p:cTn id="51" dur="500" fill="hold"/>
                                        <p:tgtEl>
                                          <p:spTgt spid="29743"/>
                                        </p:tgtEl>
                                        <p:attrNameLst>
                                          <p:attrName>ppt_x</p:attrName>
                                        </p:attrNameLst>
                                      </p:cBhvr>
                                      <p:tavLst>
                                        <p:tav tm="0">
                                          <p:val>
                                            <p:strVal val="#ppt_x"/>
                                          </p:val>
                                        </p:tav>
                                        <p:tav tm="100000">
                                          <p:val>
                                            <p:strVal val="#ppt_x"/>
                                          </p:val>
                                        </p:tav>
                                      </p:tavLst>
                                    </p:anim>
                                    <p:anim calcmode="lin" valueType="num">
                                      <p:cBhvr additive="base">
                                        <p:cTn id="52" dur="500" fill="hold"/>
                                        <p:tgtEl>
                                          <p:spTgt spid="29743"/>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additive="base">
                                        <p:cTn id="57" dur="500" fill="hold"/>
                                        <p:tgtEl>
                                          <p:spTgt spid="6"/>
                                        </p:tgtEl>
                                        <p:attrNameLst>
                                          <p:attrName>ppt_x</p:attrName>
                                        </p:attrNameLst>
                                      </p:cBhvr>
                                      <p:tavLst>
                                        <p:tav tm="0">
                                          <p:val>
                                            <p:strVal val="#ppt_x"/>
                                          </p:val>
                                        </p:tav>
                                        <p:tav tm="100000">
                                          <p:val>
                                            <p:strVal val="#ppt_x"/>
                                          </p:val>
                                        </p:tav>
                                      </p:tavLst>
                                    </p:anim>
                                    <p:anim calcmode="lin" valueType="num">
                                      <p:cBhvr additive="base">
                                        <p:cTn id="5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additive="base">
                                        <p:cTn id="63" dur="500" fill="hold"/>
                                        <p:tgtEl>
                                          <p:spTgt spid="7"/>
                                        </p:tgtEl>
                                        <p:attrNameLst>
                                          <p:attrName>ppt_x</p:attrName>
                                        </p:attrNameLst>
                                      </p:cBhvr>
                                      <p:tavLst>
                                        <p:tav tm="0">
                                          <p:val>
                                            <p:strVal val="#ppt_x"/>
                                          </p:val>
                                        </p:tav>
                                        <p:tav tm="100000">
                                          <p:val>
                                            <p:strVal val="#ppt_x"/>
                                          </p:val>
                                        </p:tav>
                                      </p:tavLst>
                                    </p:anim>
                                    <p:anim calcmode="lin" valueType="num">
                                      <p:cBhvr additive="base">
                                        <p:cTn id="6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9744"/>
                                        </p:tgtEl>
                                        <p:attrNameLst>
                                          <p:attrName>style.visibility</p:attrName>
                                        </p:attrNameLst>
                                      </p:cBhvr>
                                      <p:to>
                                        <p:strVal val="visible"/>
                                      </p:to>
                                    </p:set>
                                    <p:anim calcmode="lin" valueType="num">
                                      <p:cBhvr additive="base">
                                        <p:cTn id="69" dur="500" fill="hold"/>
                                        <p:tgtEl>
                                          <p:spTgt spid="29744"/>
                                        </p:tgtEl>
                                        <p:attrNameLst>
                                          <p:attrName>ppt_x</p:attrName>
                                        </p:attrNameLst>
                                      </p:cBhvr>
                                      <p:tavLst>
                                        <p:tav tm="0">
                                          <p:val>
                                            <p:strVal val="#ppt_x"/>
                                          </p:val>
                                        </p:tav>
                                        <p:tav tm="100000">
                                          <p:val>
                                            <p:strVal val="#ppt_x"/>
                                          </p:val>
                                        </p:tav>
                                      </p:tavLst>
                                    </p:anim>
                                    <p:anim calcmode="lin" valueType="num">
                                      <p:cBhvr additive="base">
                                        <p:cTn id="70" dur="500" fill="hold"/>
                                        <p:tgtEl>
                                          <p:spTgt spid="29744"/>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anim calcmode="lin" valueType="num">
                                      <p:cBhvr additive="base">
                                        <p:cTn id="75" dur="500" fill="hold"/>
                                        <p:tgtEl>
                                          <p:spTgt spid="8"/>
                                        </p:tgtEl>
                                        <p:attrNameLst>
                                          <p:attrName>ppt_x</p:attrName>
                                        </p:attrNameLst>
                                      </p:cBhvr>
                                      <p:tavLst>
                                        <p:tav tm="0">
                                          <p:val>
                                            <p:strVal val="#ppt_x"/>
                                          </p:val>
                                        </p:tav>
                                        <p:tav tm="100000">
                                          <p:val>
                                            <p:strVal val="#ppt_x"/>
                                          </p:val>
                                        </p:tav>
                                      </p:tavLst>
                                    </p:anim>
                                    <p:anim calcmode="lin" valueType="num">
                                      <p:cBhvr additive="base">
                                        <p:cTn id="7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9741"/>
                                        </p:tgtEl>
                                        <p:attrNameLst>
                                          <p:attrName>style.visibility</p:attrName>
                                        </p:attrNameLst>
                                      </p:cBhvr>
                                      <p:to>
                                        <p:strVal val="visible"/>
                                      </p:to>
                                    </p:set>
                                    <p:anim calcmode="lin" valueType="num">
                                      <p:cBhvr additive="base">
                                        <p:cTn id="81" dur="500" fill="hold"/>
                                        <p:tgtEl>
                                          <p:spTgt spid="29741"/>
                                        </p:tgtEl>
                                        <p:attrNameLst>
                                          <p:attrName>ppt_x</p:attrName>
                                        </p:attrNameLst>
                                      </p:cBhvr>
                                      <p:tavLst>
                                        <p:tav tm="0">
                                          <p:val>
                                            <p:strVal val="#ppt_x"/>
                                          </p:val>
                                        </p:tav>
                                        <p:tav tm="100000">
                                          <p:val>
                                            <p:strVal val="#ppt_x"/>
                                          </p:val>
                                        </p:tav>
                                      </p:tavLst>
                                    </p:anim>
                                    <p:anim calcmode="lin" valueType="num">
                                      <p:cBhvr additive="base">
                                        <p:cTn id="82" dur="500" fill="hold"/>
                                        <p:tgtEl>
                                          <p:spTgt spid="29741"/>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9745"/>
                                        </p:tgtEl>
                                        <p:attrNameLst>
                                          <p:attrName>style.visibility</p:attrName>
                                        </p:attrNameLst>
                                      </p:cBhvr>
                                      <p:to>
                                        <p:strVal val="visible"/>
                                      </p:to>
                                    </p:set>
                                    <p:anim calcmode="lin" valueType="num">
                                      <p:cBhvr additive="base">
                                        <p:cTn id="87" dur="500" fill="hold"/>
                                        <p:tgtEl>
                                          <p:spTgt spid="29745"/>
                                        </p:tgtEl>
                                        <p:attrNameLst>
                                          <p:attrName>ppt_x</p:attrName>
                                        </p:attrNameLst>
                                      </p:cBhvr>
                                      <p:tavLst>
                                        <p:tav tm="0">
                                          <p:val>
                                            <p:strVal val="#ppt_x"/>
                                          </p:val>
                                        </p:tav>
                                        <p:tav tm="100000">
                                          <p:val>
                                            <p:strVal val="#ppt_x"/>
                                          </p:val>
                                        </p:tav>
                                      </p:tavLst>
                                    </p:anim>
                                    <p:anim calcmode="lin" valueType="num">
                                      <p:cBhvr additive="base">
                                        <p:cTn id="88" dur="500" fill="hold"/>
                                        <p:tgtEl>
                                          <p:spTgt spid="29745"/>
                                        </p:tgtEl>
                                        <p:attrNameLst>
                                          <p:attrName>ppt_y</p:attrName>
                                        </p:attrNameLst>
                                      </p:cBhvr>
                                      <p:tavLst>
                                        <p:tav tm="0">
                                          <p:val>
                                            <p:strVal val="1+#ppt_h/2"/>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9"/>
                                        </p:tgtEl>
                                        <p:attrNameLst>
                                          <p:attrName>style.visibility</p:attrName>
                                        </p:attrNameLst>
                                      </p:cBhvr>
                                      <p:to>
                                        <p:strVal val="visible"/>
                                      </p:to>
                                    </p:set>
                                    <p:anim calcmode="lin" valueType="num">
                                      <p:cBhvr additive="base">
                                        <p:cTn id="93" dur="500" fill="hold"/>
                                        <p:tgtEl>
                                          <p:spTgt spid="9"/>
                                        </p:tgtEl>
                                        <p:attrNameLst>
                                          <p:attrName>ppt_x</p:attrName>
                                        </p:attrNameLst>
                                      </p:cBhvr>
                                      <p:tavLst>
                                        <p:tav tm="0">
                                          <p:val>
                                            <p:strVal val="#ppt_x"/>
                                          </p:val>
                                        </p:tav>
                                        <p:tav tm="100000">
                                          <p:val>
                                            <p:strVal val="#ppt_x"/>
                                          </p:val>
                                        </p:tav>
                                      </p:tavLst>
                                    </p:anim>
                                    <p:anim calcmode="lin" valueType="num">
                                      <p:cBhvr additive="base">
                                        <p:cTn id="9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29742"/>
                                        </p:tgtEl>
                                        <p:attrNameLst>
                                          <p:attrName>style.visibility</p:attrName>
                                        </p:attrNameLst>
                                      </p:cBhvr>
                                      <p:to>
                                        <p:strVal val="visible"/>
                                      </p:to>
                                    </p:set>
                                    <p:anim calcmode="lin" valueType="num">
                                      <p:cBhvr additive="base">
                                        <p:cTn id="99" dur="500" fill="hold"/>
                                        <p:tgtEl>
                                          <p:spTgt spid="29742"/>
                                        </p:tgtEl>
                                        <p:attrNameLst>
                                          <p:attrName>ppt_x</p:attrName>
                                        </p:attrNameLst>
                                      </p:cBhvr>
                                      <p:tavLst>
                                        <p:tav tm="0">
                                          <p:val>
                                            <p:strVal val="#ppt_x"/>
                                          </p:val>
                                        </p:tav>
                                        <p:tav tm="100000">
                                          <p:val>
                                            <p:strVal val="#ppt_x"/>
                                          </p:val>
                                        </p:tav>
                                      </p:tavLst>
                                    </p:anim>
                                    <p:anim calcmode="lin" valueType="num">
                                      <p:cBhvr additive="base">
                                        <p:cTn id="100" dur="500" fill="hold"/>
                                        <p:tgtEl>
                                          <p:spTgt spid="29742"/>
                                        </p:tgtEl>
                                        <p:attrNameLst>
                                          <p:attrName>ppt_y</p:attrName>
                                        </p:attrNameLst>
                                      </p:cBhvr>
                                      <p:tavLst>
                                        <p:tav tm="0">
                                          <p:val>
                                            <p:strVal val="1+#ppt_h/2"/>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 presetClass="entr" presetSubtype="4" fill="hold" nodeType="click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additive="base">
                                        <p:cTn id="105" dur="500" fill="hold"/>
                                        <p:tgtEl>
                                          <p:spTgt spid="24"/>
                                        </p:tgtEl>
                                        <p:attrNameLst>
                                          <p:attrName>ppt_x</p:attrName>
                                        </p:attrNameLst>
                                      </p:cBhvr>
                                      <p:tavLst>
                                        <p:tav tm="0">
                                          <p:val>
                                            <p:strVal val="#ppt_x"/>
                                          </p:val>
                                        </p:tav>
                                        <p:tav tm="100000">
                                          <p:val>
                                            <p:strVal val="#ppt_x"/>
                                          </p:val>
                                        </p:tav>
                                      </p:tavLst>
                                    </p:anim>
                                    <p:anim calcmode="lin" valueType="num">
                                      <p:cBhvr additive="base">
                                        <p:cTn id="10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32" grpId="0"/>
      <p:bldP spid="29733" grpId="0"/>
      <p:bldP spid="29734" grpId="0"/>
      <p:bldP spid="29735" grpId="0"/>
      <p:bldP spid="29736" grpId="0"/>
      <p:bldP spid="29737" grpId="0"/>
      <p:bldP spid="29738" grpId="0"/>
      <p:bldP spid="29739" grpId="0"/>
      <p:bldP spid="29741" grpId="0"/>
      <p:bldP spid="29742" grpId="0"/>
      <p:bldP spid="29743" grpId="0"/>
      <p:bldP spid="29744" grpId="0"/>
      <p:bldP spid="29745" grpId="0"/>
      <p:bldP spid="3"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rmAutofit/>
          </a:bodyPr>
          <a:lstStyle/>
          <a:p>
            <a:r>
              <a:rPr lang="tr-TR" sz="3200" dirty="0" smtClean="0"/>
              <a:t>Plan</a:t>
            </a:r>
            <a:endParaRPr lang="en-US" sz="3200" dirty="0"/>
          </a:p>
        </p:txBody>
      </p:sp>
      <p:sp>
        <p:nvSpPr>
          <p:cNvPr id="3" name="Content Placeholder 2"/>
          <p:cNvSpPr>
            <a:spLocks noGrp="1"/>
          </p:cNvSpPr>
          <p:nvPr>
            <p:ph idx="1"/>
          </p:nvPr>
        </p:nvSpPr>
        <p:spPr>
          <a:xfrm>
            <a:off x="467544" y="1196752"/>
            <a:ext cx="8229600" cy="5181208"/>
          </a:xfrm>
        </p:spPr>
        <p:txBody>
          <a:bodyPr>
            <a:normAutofit/>
          </a:bodyPr>
          <a:lstStyle/>
          <a:p>
            <a:r>
              <a:rPr lang="tr-TR" sz="2000" dirty="0" smtClean="0"/>
              <a:t>1</a:t>
            </a:r>
            <a:r>
              <a:rPr lang="tr-TR" sz="2000" dirty="0"/>
              <a:t>) </a:t>
            </a:r>
            <a:r>
              <a:rPr lang="tr-TR" sz="2000" dirty="0" smtClean="0"/>
              <a:t>Temel kavramlar ve </a:t>
            </a:r>
            <a:r>
              <a:rPr lang="tr-TR" sz="2000" dirty="0"/>
              <a:t>teorik </a:t>
            </a:r>
            <a:r>
              <a:rPr lang="tr-TR" sz="2000" dirty="0" smtClean="0"/>
              <a:t>çerçeve:</a:t>
            </a:r>
          </a:p>
          <a:p>
            <a:pPr lvl="1"/>
            <a:r>
              <a:rPr lang="tr-TR" sz="1600" dirty="0" smtClean="0"/>
              <a:t> B &amp; B meselesine ilişkin kavramlar,</a:t>
            </a:r>
          </a:p>
          <a:p>
            <a:pPr lvl="1"/>
            <a:r>
              <a:rPr lang="tr-TR" sz="1600" dirty="0" smtClean="0"/>
              <a:t>Kimlik kavramı ve kimlik sınıflandırmaları,</a:t>
            </a:r>
          </a:p>
          <a:p>
            <a:pPr lvl="1"/>
            <a:r>
              <a:rPr lang="tr-TR" sz="1600" dirty="0" smtClean="0"/>
              <a:t>İmparatorluk’ta ve Ulus-</a:t>
            </a:r>
            <a:r>
              <a:rPr lang="tr-TR" sz="1600" dirty="0" err="1" smtClean="0"/>
              <a:t>devlet’te</a:t>
            </a:r>
            <a:r>
              <a:rPr lang="tr-TR" sz="1600" dirty="0" smtClean="0"/>
              <a:t> kimlikler,</a:t>
            </a:r>
          </a:p>
          <a:p>
            <a:pPr lvl="1"/>
            <a:r>
              <a:rPr lang="tr-TR" sz="1600" dirty="0" smtClean="0"/>
              <a:t>Bu kimliklerin </a:t>
            </a:r>
            <a:r>
              <a:rPr lang="tr-TR" sz="1600" dirty="0" err="1" smtClean="0"/>
              <a:t>devlet’le</a:t>
            </a:r>
            <a:r>
              <a:rPr lang="tr-TR" sz="1600" dirty="0" smtClean="0"/>
              <a:t> ilişki çeşitleri.</a:t>
            </a:r>
          </a:p>
          <a:p>
            <a:pPr lvl="1"/>
            <a:endParaRPr lang="tr-TR" sz="1600" dirty="0"/>
          </a:p>
          <a:p>
            <a:r>
              <a:rPr lang="tr-TR" sz="2000" dirty="0"/>
              <a:t>2) </a:t>
            </a:r>
            <a:r>
              <a:rPr lang="tr-TR" sz="2000" dirty="0" smtClean="0"/>
              <a:t>Bir BBİ olarak Kemalizm:</a:t>
            </a:r>
          </a:p>
          <a:p>
            <a:pPr lvl="1"/>
            <a:r>
              <a:rPr lang="tr-TR" sz="1600" b="1" dirty="0" smtClean="0"/>
              <a:t>Soy</a:t>
            </a:r>
            <a:r>
              <a:rPr lang="tr-TR" sz="1600" dirty="0" smtClean="0"/>
              <a:t> kavramı ve «Türk»</a:t>
            </a:r>
          </a:p>
          <a:p>
            <a:pPr lvl="1"/>
            <a:r>
              <a:rPr lang="tr-TR" sz="1600" b="1" dirty="0" smtClean="0"/>
              <a:t>Din</a:t>
            </a:r>
            <a:r>
              <a:rPr lang="tr-TR" sz="1600" dirty="0" smtClean="0"/>
              <a:t> kavramı ve «Türk» </a:t>
            </a:r>
          </a:p>
          <a:p>
            <a:pPr lvl="1"/>
            <a:r>
              <a:rPr lang="tr-TR" sz="1600" dirty="0" smtClean="0"/>
              <a:t>Kafa karışıklığı ve sebepleri</a:t>
            </a:r>
          </a:p>
          <a:p>
            <a:pPr marL="393192" lvl="1" indent="0">
              <a:buNone/>
            </a:pPr>
            <a:endParaRPr lang="tr-TR" sz="1600" dirty="0"/>
          </a:p>
          <a:p>
            <a:r>
              <a:rPr lang="tr-TR" sz="2000" dirty="0"/>
              <a:t>3) </a:t>
            </a:r>
            <a:r>
              <a:rPr lang="tr-TR" sz="2000" dirty="0" smtClean="0"/>
              <a:t>AKP döneminde B &amp; B meselesinin durumu</a:t>
            </a:r>
            <a:endParaRPr lang="tr-TR" sz="2000" dirty="0"/>
          </a:p>
          <a:p>
            <a:pPr lvl="1"/>
            <a:r>
              <a:rPr lang="tr-TR" sz="1600" dirty="0" smtClean="0"/>
              <a:t>Yeni bir B &amp; B ideolojisi?</a:t>
            </a:r>
          </a:p>
          <a:p>
            <a:pPr lvl="1"/>
            <a:r>
              <a:rPr lang="tr-TR" sz="1600" dirty="0" smtClean="0"/>
              <a:t>Yeni durumun tahlili</a:t>
            </a:r>
          </a:p>
          <a:p>
            <a:pPr lvl="1"/>
            <a:endParaRPr lang="tr-TR" sz="1600" dirty="0" smtClean="0"/>
          </a:p>
          <a:p>
            <a:r>
              <a:rPr lang="tr-TR" sz="2000" dirty="0" smtClean="0"/>
              <a:t>4) Yakın gelecek</a:t>
            </a:r>
            <a:r>
              <a:rPr lang="tr-TR" sz="2000" dirty="0" smtClean="0">
                <a:solidFill>
                  <a:srgbClr val="FF0000"/>
                </a:solidFill>
              </a:rPr>
              <a:t>.</a:t>
            </a:r>
          </a:p>
          <a:p>
            <a:pPr lvl="1"/>
            <a:endParaRPr lang="tr-TR" sz="1600" dirty="0"/>
          </a:p>
          <a:p>
            <a:pPr marL="0" indent="0">
              <a:buNone/>
            </a:pPr>
            <a:endParaRPr lang="en-US" sz="1800" dirty="0"/>
          </a:p>
        </p:txBody>
      </p:sp>
      <p:sp>
        <p:nvSpPr>
          <p:cNvPr id="4" name="Slide Number Placeholder 3"/>
          <p:cNvSpPr>
            <a:spLocks noGrp="1"/>
          </p:cNvSpPr>
          <p:nvPr>
            <p:ph type="sldNum" sz="quarter" idx="12"/>
          </p:nvPr>
        </p:nvSpPr>
        <p:spPr/>
        <p:txBody>
          <a:bodyPr/>
          <a:lstStyle/>
          <a:p>
            <a:fld id="{536C637B-9469-4A7E-BA1B-EADD389E3296}" type="slidenum">
              <a:rPr lang="tr-TR" smtClean="0"/>
              <a:pPr/>
              <a:t>3</a:t>
            </a:fld>
            <a:endParaRPr lang="tr-TR"/>
          </a:p>
        </p:txBody>
      </p:sp>
    </p:spTree>
    <p:extLst>
      <p:ext uri="{BB962C8B-B14F-4D97-AF65-F5344CB8AC3E}">
        <p14:creationId xmlns:p14="http://schemas.microsoft.com/office/powerpoint/2010/main" xmlns="" val="362565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5" end="15"/>
                                            </p:txEl>
                                          </p:spTgt>
                                        </p:tgtEl>
                                        <p:attrNameLst>
                                          <p:attrName>style.visibility</p:attrName>
                                        </p:attrNameLst>
                                      </p:cBhvr>
                                      <p:to>
                                        <p:strVal val="visible"/>
                                      </p:to>
                                    </p:set>
                                    <p:anim calcmode="lin" valueType="num">
                                      <p:cBhvr additive="base">
                                        <p:cTn id="7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25" y="116632"/>
            <a:ext cx="8850313" cy="1388318"/>
          </a:xfrm>
        </p:spPr>
        <p:txBody>
          <a:bodyPr>
            <a:normAutofit fontScale="90000"/>
          </a:bodyPr>
          <a:lstStyle/>
          <a:p>
            <a:pPr marL="274320" lvl="0" indent="-274320">
              <a:spcBef>
                <a:spcPct val="20000"/>
              </a:spcBef>
            </a:pPr>
            <a:r>
              <a:rPr lang="tr-TR" sz="3200" dirty="0" smtClean="0"/>
              <a:t/>
            </a:r>
            <a:br>
              <a:rPr lang="tr-TR" sz="3200" dirty="0" smtClean="0"/>
            </a:br>
            <a:r>
              <a:rPr lang="tr-TR" sz="3200" dirty="0"/>
              <a:t/>
            </a:r>
            <a:br>
              <a:rPr lang="tr-TR" sz="3200" dirty="0"/>
            </a:br>
            <a:r>
              <a:rPr lang="tr-TR" sz="3200" dirty="0" smtClean="0"/>
              <a:t/>
            </a:r>
            <a:br>
              <a:rPr lang="tr-TR" sz="3200" dirty="0" smtClean="0"/>
            </a:br>
            <a:r>
              <a:rPr lang="tr-TR" sz="3200" dirty="0"/>
              <a:t/>
            </a:r>
            <a:br>
              <a:rPr lang="tr-TR" sz="3200" dirty="0"/>
            </a:br>
            <a:r>
              <a:rPr lang="tr-TR" sz="3200" dirty="0" smtClean="0"/>
              <a:t/>
            </a:r>
            <a:br>
              <a:rPr lang="tr-TR" sz="3200" dirty="0" smtClean="0"/>
            </a:br>
            <a:r>
              <a:rPr lang="tr-TR" sz="3200" dirty="0"/>
              <a:t/>
            </a:r>
            <a:br>
              <a:rPr lang="tr-TR" sz="3200" dirty="0"/>
            </a:br>
            <a:r>
              <a:rPr lang="tr-TR" sz="3200" dirty="0" smtClean="0"/>
              <a:t/>
            </a:r>
            <a:br>
              <a:rPr lang="tr-TR" sz="3200" dirty="0" smtClean="0"/>
            </a:br>
            <a:r>
              <a:rPr lang="tr-TR" sz="3200" dirty="0" smtClean="0"/>
              <a:t>Birlik-beraberlik İdeolojisi</a:t>
            </a:r>
            <a:r>
              <a:rPr lang="en-US" sz="3200" dirty="0" smtClean="0"/>
              <a:t>/</a:t>
            </a:r>
            <a:r>
              <a:rPr lang="tr-TR" sz="3200" dirty="0" smtClean="0"/>
              <a:t>Yüce Sadakat Odağı</a:t>
            </a:r>
            <a:r>
              <a:rPr lang="tr-TR" sz="3200" dirty="0"/>
              <a:t/>
            </a:r>
            <a:br>
              <a:rPr lang="tr-TR" sz="3200" dirty="0"/>
            </a:br>
            <a:r>
              <a:rPr lang="tr-TR" sz="1800" dirty="0" smtClean="0">
                <a:solidFill>
                  <a:prstClr val="black"/>
                </a:solidFill>
                <a:latin typeface="Constantia"/>
                <a:ea typeface="+mn-ea"/>
                <a:cs typeface="+mn-cs"/>
              </a:rPr>
              <a:t>Her </a:t>
            </a:r>
            <a:r>
              <a:rPr lang="tr-TR" sz="1800" dirty="0" err="1">
                <a:solidFill>
                  <a:prstClr val="black"/>
                </a:solidFill>
                <a:latin typeface="Constantia"/>
                <a:ea typeface="+mn-ea"/>
                <a:cs typeface="+mn-cs"/>
              </a:rPr>
              <a:t>sosyo</a:t>
            </a:r>
            <a:r>
              <a:rPr lang="tr-TR" sz="1800" dirty="0">
                <a:solidFill>
                  <a:prstClr val="black"/>
                </a:solidFill>
                <a:latin typeface="Constantia"/>
                <a:ea typeface="+mn-ea"/>
                <a:cs typeface="+mn-cs"/>
              </a:rPr>
              <a:t>-ekonomik düzen (üretim biçimi</a:t>
            </a:r>
            <a:r>
              <a:rPr lang="tr-TR" sz="1800" dirty="0" smtClean="0">
                <a:solidFill>
                  <a:prstClr val="black"/>
                </a:solidFill>
                <a:latin typeface="Constantia"/>
                <a:ea typeface="+mn-ea"/>
                <a:cs typeface="+mn-cs"/>
              </a:rPr>
              <a:t>), </a:t>
            </a:r>
            <a:r>
              <a:rPr lang="tr-TR" sz="1800" dirty="0">
                <a:solidFill>
                  <a:prstClr val="black"/>
                </a:solidFill>
                <a:latin typeface="Constantia"/>
                <a:ea typeface="+mn-ea"/>
                <a:cs typeface="+mn-cs"/>
              </a:rPr>
              <a:t>toplumsal </a:t>
            </a:r>
            <a:r>
              <a:rPr lang="tr-TR" sz="1800" dirty="0" smtClean="0">
                <a:solidFill>
                  <a:prstClr val="black"/>
                </a:solidFill>
                <a:latin typeface="Constantia"/>
                <a:ea typeface="+mn-ea"/>
                <a:cs typeface="+mn-cs"/>
              </a:rPr>
              <a:t>bütünleşmeyi, egemen sınıfın/başat grubun ortaya attığı ve halkın da kabul edeceği bir </a:t>
            </a:r>
            <a:r>
              <a:rPr lang="tr-TR" sz="1800" dirty="0">
                <a:solidFill>
                  <a:prstClr val="black"/>
                </a:solidFill>
                <a:latin typeface="Constantia"/>
                <a:ea typeface="+mn-ea"/>
                <a:cs typeface="+mn-cs"/>
              </a:rPr>
              <a:t>BBİ </a:t>
            </a:r>
            <a:r>
              <a:rPr lang="tr-TR" sz="1800" dirty="0" smtClean="0">
                <a:solidFill>
                  <a:prstClr val="black"/>
                </a:solidFill>
                <a:latin typeface="Constantia"/>
                <a:ea typeface="+mn-ea"/>
                <a:cs typeface="+mn-cs"/>
              </a:rPr>
              <a:t>üreterek sağlamaya çalışır. Her </a:t>
            </a:r>
            <a:r>
              <a:rPr lang="tr-TR" sz="1800" dirty="0">
                <a:solidFill>
                  <a:prstClr val="black"/>
                </a:solidFill>
                <a:latin typeface="Constantia"/>
                <a:ea typeface="+mn-ea"/>
                <a:cs typeface="+mn-cs"/>
              </a:rPr>
              <a:t>BBİ, bu </a:t>
            </a:r>
            <a:r>
              <a:rPr lang="tr-TR" sz="1800" dirty="0" smtClean="0">
                <a:solidFill>
                  <a:prstClr val="black"/>
                </a:solidFill>
                <a:latin typeface="Constantia"/>
                <a:ea typeface="+mn-ea"/>
                <a:cs typeface="+mn-cs"/>
              </a:rPr>
              <a:t>işi, </a:t>
            </a:r>
            <a:r>
              <a:rPr lang="tr-TR" sz="1800" dirty="0">
                <a:solidFill>
                  <a:prstClr val="black"/>
                </a:solidFill>
                <a:latin typeface="Constantia"/>
                <a:ea typeface="+mn-ea"/>
                <a:cs typeface="+mn-cs"/>
              </a:rPr>
              <a:t>bir «Yüce Sadakat Odağı»  (YSO) tayin ederek </a:t>
            </a:r>
            <a:r>
              <a:rPr lang="tr-TR" sz="1800" dirty="0" smtClean="0">
                <a:solidFill>
                  <a:prstClr val="black"/>
                </a:solidFill>
                <a:latin typeface="Constantia"/>
                <a:ea typeface="+mn-ea"/>
                <a:cs typeface="+mn-cs"/>
              </a:rPr>
              <a:t>uygular.</a:t>
            </a:r>
            <a:r>
              <a:rPr lang="en-US" sz="1800" dirty="0">
                <a:solidFill>
                  <a:prstClr val="black"/>
                </a:solidFill>
                <a:latin typeface="Constantia"/>
                <a:ea typeface="+mn-ea"/>
                <a:cs typeface="+mn-cs"/>
              </a:rPr>
              <a:t/>
            </a:r>
            <a:br>
              <a:rPr lang="en-US" sz="1800" dirty="0">
                <a:solidFill>
                  <a:prstClr val="black"/>
                </a:solidFill>
                <a:latin typeface="Constantia"/>
                <a:ea typeface="+mn-ea"/>
                <a:cs typeface="+mn-cs"/>
              </a:rPr>
            </a:br>
            <a:endParaRPr lang="en-US" sz="3200" dirty="0"/>
          </a:p>
        </p:txBody>
      </p:sp>
      <p:sp>
        <p:nvSpPr>
          <p:cNvPr id="1057" name="Content Placeholder 1056"/>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18661529-5B36-4417-8D3B-5E890DCC1107}" type="slidenum">
              <a:rPr lang="en-US" smtClean="0"/>
              <a:pPr/>
              <a:t>4</a:t>
            </a:fld>
            <a:endParaRPr lang="en-US"/>
          </a:p>
        </p:txBody>
      </p:sp>
      <p:sp>
        <p:nvSpPr>
          <p:cNvPr id="1117" name="AutoShape 121"/>
          <p:cNvSpPr>
            <a:spLocks noChangeAspect="1" noChangeArrowheads="1" noTextEdit="1"/>
          </p:cNvSpPr>
          <p:nvPr/>
        </p:nvSpPr>
        <p:spPr bwMode="auto">
          <a:xfrm>
            <a:off x="142875" y="1054100"/>
            <a:ext cx="8856663" cy="4754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8" name="Rectangle 123"/>
          <p:cNvSpPr>
            <a:spLocks noChangeArrowheads="1"/>
          </p:cNvSpPr>
          <p:nvPr/>
        </p:nvSpPr>
        <p:spPr bwMode="auto">
          <a:xfrm>
            <a:off x="101600" y="1106488"/>
            <a:ext cx="2520950" cy="1187450"/>
          </a:xfrm>
          <a:prstGeom prst="rect">
            <a:avLst/>
          </a:prstGeom>
          <a:solidFill>
            <a:srgbClr val="0F6FC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9" name="Rectangle 124"/>
          <p:cNvSpPr>
            <a:spLocks noChangeArrowheads="1"/>
          </p:cNvSpPr>
          <p:nvPr/>
        </p:nvSpPr>
        <p:spPr bwMode="auto">
          <a:xfrm>
            <a:off x="2606089" y="1100138"/>
            <a:ext cx="1943100" cy="1187450"/>
          </a:xfrm>
          <a:prstGeom prst="rect">
            <a:avLst/>
          </a:prstGeom>
          <a:solidFill>
            <a:srgbClr val="CCD5E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0" name="Rectangle 125"/>
          <p:cNvSpPr>
            <a:spLocks noChangeArrowheads="1"/>
          </p:cNvSpPr>
          <p:nvPr/>
        </p:nvSpPr>
        <p:spPr bwMode="auto">
          <a:xfrm>
            <a:off x="4606925" y="1100138"/>
            <a:ext cx="2057400" cy="1189038"/>
          </a:xfrm>
          <a:prstGeom prst="rect">
            <a:avLst/>
          </a:prstGeom>
          <a:solidFill>
            <a:srgbClr val="CCD5E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1" name="Rectangle 126"/>
          <p:cNvSpPr>
            <a:spLocks noChangeArrowheads="1"/>
          </p:cNvSpPr>
          <p:nvPr/>
        </p:nvSpPr>
        <p:spPr bwMode="auto">
          <a:xfrm>
            <a:off x="6664325" y="1100138"/>
            <a:ext cx="2335213" cy="1189038"/>
          </a:xfrm>
          <a:prstGeom prst="rect">
            <a:avLst/>
          </a:prstGeom>
          <a:solidFill>
            <a:srgbClr val="CCD5E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1122" name="Rectangle 127"/>
          <p:cNvSpPr>
            <a:spLocks noChangeArrowheads="1"/>
          </p:cNvSpPr>
          <p:nvPr/>
        </p:nvSpPr>
        <p:spPr bwMode="auto">
          <a:xfrm>
            <a:off x="142875" y="2287588"/>
            <a:ext cx="2520950" cy="1006475"/>
          </a:xfrm>
          <a:prstGeom prst="rect">
            <a:avLst/>
          </a:prstGeom>
          <a:solidFill>
            <a:srgbClr val="0F6FC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3" name="Rectangle 128"/>
          <p:cNvSpPr>
            <a:spLocks noChangeArrowheads="1"/>
          </p:cNvSpPr>
          <p:nvPr/>
        </p:nvSpPr>
        <p:spPr bwMode="auto">
          <a:xfrm>
            <a:off x="2663825" y="2287588"/>
            <a:ext cx="1943100" cy="1006475"/>
          </a:xfrm>
          <a:prstGeom prst="rect">
            <a:avLst/>
          </a:prstGeom>
          <a:solidFill>
            <a:srgbClr val="E7EB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4" name="Rectangle 129"/>
          <p:cNvSpPr>
            <a:spLocks noChangeArrowheads="1"/>
          </p:cNvSpPr>
          <p:nvPr/>
        </p:nvSpPr>
        <p:spPr bwMode="auto">
          <a:xfrm>
            <a:off x="4606925" y="2289175"/>
            <a:ext cx="2057400" cy="1004888"/>
          </a:xfrm>
          <a:prstGeom prst="rect">
            <a:avLst/>
          </a:prstGeom>
          <a:solidFill>
            <a:srgbClr val="E7EB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5" name="Rectangle 130"/>
          <p:cNvSpPr>
            <a:spLocks noChangeArrowheads="1"/>
          </p:cNvSpPr>
          <p:nvPr/>
        </p:nvSpPr>
        <p:spPr bwMode="auto">
          <a:xfrm>
            <a:off x="6664325" y="2289175"/>
            <a:ext cx="2335213" cy="1004888"/>
          </a:xfrm>
          <a:prstGeom prst="rect">
            <a:avLst/>
          </a:prstGeom>
          <a:solidFill>
            <a:srgbClr val="E7EB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6" name="Rectangle 131"/>
          <p:cNvSpPr>
            <a:spLocks noChangeArrowheads="1"/>
          </p:cNvSpPr>
          <p:nvPr/>
        </p:nvSpPr>
        <p:spPr bwMode="auto">
          <a:xfrm>
            <a:off x="142875" y="3294063"/>
            <a:ext cx="2520950" cy="1189038"/>
          </a:xfrm>
          <a:prstGeom prst="rect">
            <a:avLst/>
          </a:prstGeom>
          <a:solidFill>
            <a:srgbClr val="0F6FC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7" name="Rectangle 132"/>
          <p:cNvSpPr>
            <a:spLocks noChangeArrowheads="1"/>
          </p:cNvSpPr>
          <p:nvPr/>
        </p:nvSpPr>
        <p:spPr bwMode="auto">
          <a:xfrm>
            <a:off x="2663825" y="3294063"/>
            <a:ext cx="1943100" cy="1189038"/>
          </a:xfrm>
          <a:prstGeom prst="rect">
            <a:avLst/>
          </a:prstGeom>
          <a:solidFill>
            <a:srgbClr val="CCD5E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8" name="Rectangle 133"/>
          <p:cNvSpPr>
            <a:spLocks noChangeArrowheads="1"/>
          </p:cNvSpPr>
          <p:nvPr/>
        </p:nvSpPr>
        <p:spPr bwMode="auto">
          <a:xfrm>
            <a:off x="4606925" y="3294063"/>
            <a:ext cx="2057400" cy="1189038"/>
          </a:xfrm>
          <a:prstGeom prst="rect">
            <a:avLst/>
          </a:prstGeom>
          <a:solidFill>
            <a:srgbClr val="CCD5E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9" name="Rectangle 134"/>
          <p:cNvSpPr>
            <a:spLocks noChangeArrowheads="1"/>
          </p:cNvSpPr>
          <p:nvPr/>
        </p:nvSpPr>
        <p:spPr bwMode="auto">
          <a:xfrm>
            <a:off x="6664325" y="3294063"/>
            <a:ext cx="2335213" cy="1189038"/>
          </a:xfrm>
          <a:prstGeom prst="rect">
            <a:avLst/>
          </a:prstGeom>
          <a:solidFill>
            <a:srgbClr val="CCD5E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0" name="Rectangle 135"/>
          <p:cNvSpPr>
            <a:spLocks noChangeArrowheads="1"/>
          </p:cNvSpPr>
          <p:nvPr/>
        </p:nvSpPr>
        <p:spPr bwMode="auto">
          <a:xfrm>
            <a:off x="142875" y="4483100"/>
            <a:ext cx="2520950" cy="1187450"/>
          </a:xfrm>
          <a:prstGeom prst="rect">
            <a:avLst/>
          </a:prstGeom>
          <a:solidFill>
            <a:srgbClr val="0F6FC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1" name="Rectangle 136"/>
          <p:cNvSpPr>
            <a:spLocks noChangeArrowheads="1"/>
          </p:cNvSpPr>
          <p:nvPr/>
        </p:nvSpPr>
        <p:spPr bwMode="auto">
          <a:xfrm>
            <a:off x="2663825" y="4483100"/>
            <a:ext cx="1943100" cy="1187450"/>
          </a:xfrm>
          <a:prstGeom prst="rect">
            <a:avLst/>
          </a:prstGeom>
          <a:solidFill>
            <a:srgbClr val="E7EB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2" name="Rectangle 137"/>
          <p:cNvSpPr>
            <a:spLocks noChangeArrowheads="1"/>
          </p:cNvSpPr>
          <p:nvPr/>
        </p:nvSpPr>
        <p:spPr bwMode="auto">
          <a:xfrm>
            <a:off x="4606925" y="4483100"/>
            <a:ext cx="2057400" cy="1189038"/>
          </a:xfrm>
          <a:prstGeom prst="rect">
            <a:avLst/>
          </a:prstGeom>
          <a:solidFill>
            <a:srgbClr val="E7EB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3" name="Rectangle 138"/>
          <p:cNvSpPr>
            <a:spLocks noChangeArrowheads="1"/>
          </p:cNvSpPr>
          <p:nvPr/>
        </p:nvSpPr>
        <p:spPr bwMode="auto">
          <a:xfrm>
            <a:off x="6664325" y="4483100"/>
            <a:ext cx="2335213" cy="1189038"/>
          </a:xfrm>
          <a:prstGeom prst="rect">
            <a:avLst/>
          </a:prstGeom>
          <a:solidFill>
            <a:srgbClr val="E7EB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4" name="Rectangle 139"/>
          <p:cNvSpPr>
            <a:spLocks noChangeArrowheads="1"/>
          </p:cNvSpPr>
          <p:nvPr/>
        </p:nvSpPr>
        <p:spPr bwMode="auto">
          <a:xfrm>
            <a:off x="2657475" y="1093788"/>
            <a:ext cx="12700" cy="4583113"/>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5" name="Rectangle 140"/>
          <p:cNvSpPr>
            <a:spLocks noChangeArrowheads="1"/>
          </p:cNvSpPr>
          <p:nvPr/>
        </p:nvSpPr>
        <p:spPr bwMode="auto">
          <a:xfrm>
            <a:off x="4600575" y="1093788"/>
            <a:ext cx="12700" cy="4583113"/>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6" name="Rectangle 141"/>
          <p:cNvSpPr>
            <a:spLocks noChangeArrowheads="1"/>
          </p:cNvSpPr>
          <p:nvPr/>
        </p:nvSpPr>
        <p:spPr bwMode="auto">
          <a:xfrm>
            <a:off x="6657975" y="1093788"/>
            <a:ext cx="12700" cy="4583113"/>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7" name="Rectangle 142"/>
          <p:cNvSpPr>
            <a:spLocks noChangeArrowheads="1"/>
          </p:cNvSpPr>
          <p:nvPr/>
        </p:nvSpPr>
        <p:spPr bwMode="auto">
          <a:xfrm>
            <a:off x="136525" y="2281238"/>
            <a:ext cx="8869363" cy="1270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8" name="Rectangle 143"/>
          <p:cNvSpPr>
            <a:spLocks noChangeArrowheads="1"/>
          </p:cNvSpPr>
          <p:nvPr/>
        </p:nvSpPr>
        <p:spPr bwMode="auto">
          <a:xfrm>
            <a:off x="136525" y="3287713"/>
            <a:ext cx="8869363" cy="1270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9" name="Rectangle 144"/>
          <p:cNvSpPr>
            <a:spLocks noChangeArrowheads="1"/>
          </p:cNvSpPr>
          <p:nvPr/>
        </p:nvSpPr>
        <p:spPr bwMode="auto">
          <a:xfrm>
            <a:off x="136525" y="4476750"/>
            <a:ext cx="8869363" cy="1270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0" name="Rectangle 145"/>
          <p:cNvSpPr>
            <a:spLocks noChangeArrowheads="1"/>
          </p:cNvSpPr>
          <p:nvPr/>
        </p:nvSpPr>
        <p:spPr bwMode="auto">
          <a:xfrm>
            <a:off x="136525" y="1093788"/>
            <a:ext cx="12700" cy="4583113"/>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1" name="Rectangle 146"/>
          <p:cNvSpPr>
            <a:spLocks noChangeArrowheads="1"/>
          </p:cNvSpPr>
          <p:nvPr/>
        </p:nvSpPr>
        <p:spPr bwMode="auto">
          <a:xfrm>
            <a:off x="8993188" y="1093788"/>
            <a:ext cx="12700" cy="4583113"/>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2" name="Rectangle 147"/>
          <p:cNvSpPr>
            <a:spLocks noChangeArrowheads="1"/>
          </p:cNvSpPr>
          <p:nvPr/>
        </p:nvSpPr>
        <p:spPr bwMode="auto">
          <a:xfrm>
            <a:off x="136525" y="1093788"/>
            <a:ext cx="8869363" cy="1270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3" name="Rectangle 148"/>
          <p:cNvSpPr>
            <a:spLocks noChangeArrowheads="1"/>
          </p:cNvSpPr>
          <p:nvPr/>
        </p:nvSpPr>
        <p:spPr bwMode="auto">
          <a:xfrm>
            <a:off x="136525" y="5664200"/>
            <a:ext cx="8869363" cy="1270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4" name="Rectangle 149"/>
          <p:cNvSpPr>
            <a:spLocks noChangeArrowheads="1"/>
          </p:cNvSpPr>
          <p:nvPr/>
        </p:nvSpPr>
        <p:spPr bwMode="auto">
          <a:xfrm>
            <a:off x="234950" y="1139825"/>
            <a:ext cx="2371355" cy="8925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smtClean="0">
              <a:ln>
                <a:noFill/>
              </a:ln>
              <a:solidFill>
                <a:srgbClr val="FFFFFF"/>
              </a:solidFill>
              <a:effectLst/>
              <a:latin typeface="Constant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FFFF"/>
                </a:solidFill>
                <a:effectLst/>
                <a:latin typeface="Constantia" pitchFamily="18" charset="0"/>
                <a:cs typeface="Arial" pitchFamily="34" charset="0"/>
              </a:rPr>
              <a:t>Yüce Sadakat Odağı</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45" name="Rectangle 150"/>
          <p:cNvSpPr>
            <a:spLocks noChangeArrowheads="1"/>
          </p:cNvSpPr>
          <p:nvPr/>
        </p:nvSpPr>
        <p:spPr bwMode="auto">
          <a:xfrm>
            <a:off x="234950" y="1504950"/>
            <a:ext cx="73738"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FFFFFF"/>
                </a:solidFill>
                <a:effectLst/>
                <a:latin typeface="Constantia" pitchFamily="18"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47" name="Rectangle 152"/>
          <p:cNvSpPr>
            <a:spLocks noChangeArrowheads="1"/>
          </p:cNvSpPr>
          <p:nvPr/>
        </p:nvSpPr>
        <p:spPr bwMode="auto">
          <a:xfrm>
            <a:off x="3360738" y="1504950"/>
            <a:ext cx="70032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i="0" u="none" strike="noStrike" cap="none" normalizeH="0" baseline="0" dirty="0" smtClean="0">
                <a:ln>
                  <a:noFill/>
                </a:ln>
                <a:solidFill>
                  <a:srgbClr val="000000"/>
                </a:solidFill>
                <a:effectLst/>
                <a:latin typeface="Constantia" pitchFamily="18" charset="0"/>
                <a:cs typeface="Arial" pitchFamily="34" charset="0"/>
              </a:rPr>
              <a:t>Tanrı</a:t>
            </a:r>
            <a:endParaRPr kumimoji="0" lang="tr-TR" sz="1800" i="0" u="none" strike="noStrike" cap="none" normalizeH="0" baseline="0" dirty="0" smtClean="0">
              <a:ln>
                <a:noFill/>
              </a:ln>
              <a:solidFill>
                <a:schemeClr val="tx1"/>
              </a:solidFill>
              <a:effectLst/>
              <a:latin typeface="Arial" pitchFamily="34" charset="0"/>
              <a:cs typeface="Arial" pitchFamily="34" charset="0"/>
            </a:endParaRPr>
          </a:p>
        </p:txBody>
      </p:sp>
      <p:sp>
        <p:nvSpPr>
          <p:cNvPr id="1148" name="Rectangle 153"/>
          <p:cNvSpPr>
            <a:spLocks noChangeArrowheads="1"/>
          </p:cNvSpPr>
          <p:nvPr/>
        </p:nvSpPr>
        <p:spPr bwMode="auto">
          <a:xfrm>
            <a:off x="5183188" y="1504950"/>
            <a:ext cx="7694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Constantia" pitchFamily="18" charset="0"/>
                <a:cs typeface="Arial" pitchFamily="34" charset="0"/>
              </a:rPr>
              <a:t>  Ulus</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49" name="Rectangle 154"/>
          <p:cNvSpPr>
            <a:spLocks noChangeArrowheads="1"/>
          </p:cNvSpPr>
          <p:nvPr/>
        </p:nvSpPr>
        <p:spPr bwMode="auto">
          <a:xfrm>
            <a:off x="6876256" y="1504950"/>
            <a:ext cx="1656184"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lgn="ctr" fontAlgn="base">
              <a:spcBef>
                <a:spcPct val="0"/>
              </a:spcBef>
              <a:spcAft>
                <a:spcPct val="0"/>
              </a:spcAft>
            </a:pPr>
            <a:r>
              <a:rPr kumimoji="0" lang="tr-TR" sz="2400" b="0" i="1" u="none" strike="noStrike" cap="none" normalizeH="0" baseline="0" dirty="0" smtClean="0">
                <a:ln>
                  <a:noFill/>
                </a:ln>
                <a:solidFill>
                  <a:srgbClr val="000000"/>
                </a:solidFill>
                <a:effectLst/>
                <a:latin typeface="Constantia" pitchFamily="18" charset="0"/>
                <a:cs typeface="Arial" pitchFamily="34" charset="0"/>
              </a:rPr>
              <a:t>   Birey</a:t>
            </a:r>
            <a:r>
              <a:rPr kumimoji="0" lang="tr-TR" sz="2400" b="0" i="0" u="none" strike="noStrike" cap="none" normalizeH="0" baseline="0" dirty="0" smtClean="0">
                <a:ln>
                  <a:noFill/>
                </a:ln>
                <a:solidFill>
                  <a:srgbClr val="000000"/>
                </a:solidFill>
                <a:effectLst/>
                <a:latin typeface="Constantia" pitchFamily="18" charset="0"/>
                <a:cs typeface="Arial" pitchFamily="34" charset="0"/>
              </a:rPr>
              <a:t> </a:t>
            </a:r>
            <a:r>
              <a:rPr lang="tr-TR" sz="2400" b="1" spc="50" dirty="0" smtClean="0">
                <a:ln w="11430"/>
                <a:solidFill>
                  <a:srgbClr val="FF0000"/>
                </a:solidFill>
                <a:effectLst>
                  <a:outerShdw blurRad="76200" dist="50800" dir="5400000" algn="tl" rotWithShape="0">
                    <a:srgbClr val="000000">
                      <a:alpha val="65000"/>
                    </a:srgbClr>
                  </a:outerShdw>
                </a:effectLst>
              </a:rPr>
              <a:t>? </a:t>
            </a:r>
            <a:r>
              <a:rPr lang="tr-TR" sz="2400" b="1" spc="50" dirty="0">
                <a:ln w="11430"/>
                <a:solidFill>
                  <a:srgbClr val="FF0000"/>
                </a:solidFill>
                <a:effectLst>
                  <a:outerShdw blurRad="76200" dist="50800" dir="5400000" algn="tl" rotWithShape="0">
                    <a:srgbClr val="000000">
                      <a:alpha val="65000"/>
                    </a:srgbClr>
                  </a:outerShdw>
                </a:effectLst>
              </a:rPr>
              <a:t>?</a:t>
            </a:r>
            <a:r>
              <a:rPr lang="tr-TR" sz="2400" b="1" spc="50" dirty="0" smtClean="0">
                <a:ln w="11430"/>
                <a:solidFill>
                  <a:srgbClr val="FF0000"/>
                </a:solidFill>
                <a:effectLst>
                  <a:outerShdw blurRad="76200" dist="50800" dir="5400000" algn="tl" rotWithShape="0">
                    <a:srgbClr val="000000">
                      <a:alpha val="65000"/>
                    </a:srgbClr>
                  </a:outerShdw>
                </a:effectLst>
              </a:rPr>
              <a:t> </a:t>
            </a:r>
            <a:endParaRPr lang="tr-TR" sz="2400" b="1" spc="50" dirty="0">
              <a:ln w="11430"/>
              <a:solidFill>
                <a:srgbClr val="FF0000"/>
              </a:solidFill>
              <a:effectLst>
                <a:outerShdw blurRad="76200" dist="50800" dir="5400000" algn="tl" rotWithShape="0">
                  <a:srgbClr val="000000">
                    <a:alpha val="65000"/>
                  </a:srgbClr>
                </a:outerShdw>
              </a:effectLst>
            </a:endParaRPr>
          </a:p>
          <a:p>
            <a:pPr lvl="0" algn="ctr" fontAlgn="base">
              <a:spcBef>
                <a:spcPct val="0"/>
              </a:spcBef>
              <a:spcAft>
                <a:spcPct val="0"/>
              </a:spcAft>
            </a:pPr>
            <a:r>
              <a:rPr kumimoji="0" lang="tr-TR" sz="2400" b="0" i="0" u="none" strike="noStrike" cap="none" normalizeH="0" baseline="0" dirty="0" smtClean="0">
                <a:ln>
                  <a:noFill/>
                </a:ln>
                <a:solidFill>
                  <a:srgbClr val="000000"/>
                </a:solidFill>
                <a:effectLst/>
                <a:latin typeface="Constantia" pitchFamily="18"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1" name="Rectangle 156"/>
          <p:cNvSpPr>
            <a:spLocks noChangeArrowheads="1"/>
          </p:cNvSpPr>
          <p:nvPr/>
        </p:nvSpPr>
        <p:spPr bwMode="auto">
          <a:xfrm>
            <a:off x="234950" y="2328863"/>
            <a:ext cx="222362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FFFF"/>
                </a:solidFill>
                <a:effectLst/>
                <a:latin typeface="Constantia" pitchFamily="18" charset="0"/>
                <a:cs typeface="Arial" pitchFamily="34" charset="0"/>
              </a:rPr>
              <a:t>Birlik--Beraberlik</a:t>
            </a:r>
            <a:r>
              <a:rPr kumimoji="0" lang="tr-TR" sz="2400" b="1" i="0" u="none" strike="noStrike" cap="none" normalizeH="0" baseline="0" dirty="0" smtClean="0">
                <a:ln>
                  <a:noFill/>
                </a:ln>
                <a:solidFill>
                  <a:srgbClr val="FFFFFF"/>
                </a:solidFill>
                <a:effectLst/>
                <a:latin typeface="Constantia" pitchFamily="18"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2" name="Rectangle 157"/>
          <p:cNvSpPr>
            <a:spLocks noChangeArrowheads="1"/>
          </p:cNvSpPr>
          <p:nvPr/>
        </p:nvSpPr>
        <p:spPr bwMode="auto">
          <a:xfrm>
            <a:off x="234950" y="2693988"/>
            <a:ext cx="115223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FFFF"/>
                </a:solidFill>
                <a:effectLst/>
                <a:latin typeface="Constantia" pitchFamily="18" charset="0"/>
                <a:cs typeface="Arial" pitchFamily="34" charset="0"/>
              </a:rPr>
              <a:t>İdeolojisi</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3" name="Rectangle 158"/>
          <p:cNvSpPr>
            <a:spLocks noChangeArrowheads="1"/>
          </p:cNvSpPr>
          <p:nvPr/>
        </p:nvSpPr>
        <p:spPr bwMode="auto">
          <a:xfrm>
            <a:off x="3090863" y="2693988"/>
            <a:ext cx="804707"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Constantia" pitchFamily="18" charset="0"/>
                <a:cs typeface="Arial" pitchFamily="34" charset="0"/>
              </a:rPr>
              <a:t>    </a:t>
            </a:r>
            <a:r>
              <a:rPr kumimoji="0" lang="tr-TR" sz="2400" b="0" i="0" u="none" strike="noStrike" cap="none" normalizeH="0" baseline="0" dirty="0" smtClean="0">
                <a:ln>
                  <a:noFill/>
                </a:ln>
                <a:solidFill>
                  <a:srgbClr val="FF0000"/>
                </a:solidFill>
                <a:effectLst/>
                <a:latin typeface="Constantia" pitchFamily="18" charset="0"/>
                <a:cs typeface="Arial" pitchFamily="34" charset="0"/>
              </a:rPr>
              <a:t>Din</a:t>
            </a:r>
            <a:endParaRPr kumimoji="0" lang="tr-TR"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54" name="Rectangle 159"/>
          <p:cNvSpPr>
            <a:spLocks noChangeArrowheads="1"/>
          </p:cNvSpPr>
          <p:nvPr/>
        </p:nvSpPr>
        <p:spPr bwMode="auto">
          <a:xfrm>
            <a:off x="4830763" y="2693988"/>
            <a:ext cx="1581587"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FF0000"/>
                </a:solidFill>
                <a:effectLst/>
                <a:latin typeface="Constantia" pitchFamily="18" charset="0"/>
                <a:cs typeface="Arial" pitchFamily="34" charset="0"/>
              </a:rPr>
              <a:t>Milliyetçilik</a:t>
            </a:r>
            <a:endParaRPr kumimoji="0" lang="tr-TR"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56" name="Rectangle 161"/>
          <p:cNvSpPr>
            <a:spLocks noChangeArrowheads="1"/>
          </p:cNvSpPr>
          <p:nvPr/>
        </p:nvSpPr>
        <p:spPr bwMode="auto">
          <a:xfrm>
            <a:off x="234950" y="3335338"/>
            <a:ext cx="2048318"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tr-TR" sz="2000" b="1" dirty="0" smtClean="0">
              <a:solidFill>
                <a:srgbClr val="FFFFFF"/>
              </a:solidFill>
              <a:latin typeface="Constant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tr-TR" sz="2000" b="1" dirty="0" smtClean="0">
                <a:solidFill>
                  <a:srgbClr val="FFFFFF"/>
                </a:solidFill>
                <a:latin typeface="Constantia" pitchFamily="18" charset="0"/>
                <a:cs typeface="Arial" pitchFamily="34" charset="0"/>
              </a:rPr>
              <a:t>Ekonomik Pazar </a:t>
            </a:r>
          </a:p>
          <a:p>
            <a:pPr marL="0" marR="0" lvl="0" indent="0" algn="l" defTabSz="914400" rtl="0" eaLnBrk="1" fontAlgn="base" latinLnBrk="0" hangingPunct="1">
              <a:lnSpc>
                <a:spcPct val="100000"/>
              </a:lnSpc>
              <a:spcBef>
                <a:spcPct val="0"/>
              </a:spcBef>
              <a:spcAft>
                <a:spcPct val="0"/>
              </a:spcAft>
              <a:buClrTx/>
              <a:buSzTx/>
              <a:buFontTx/>
              <a:buNone/>
              <a:tabLst/>
            </a:pPr>
            <a:r>
              <a:rPr lang="tr-TR" sz="2000" b="1" dirty="0" smtClean="0">
                <a:solidFill>
                  <a:srgbClr val="FFFFFF"/>
                </a:solidFill>
                <a:latin typeface="Constantia" pitchFamily="18" charset="0"/>
                <a:cs typeface="Arial" pitchFamily="34" charset="0"/>
              </a:rPr>
              <a:t>(Anavatan)</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8" name="Rectangle 163"/>
          <p:cNvSpPr>
            <a:spLocks noChangeArrowheads="1"/>
          </p:cNvSpPr>
          <p:nvPr/>
        </p:nvSpPr>
        <p:spPr bwMode="auto">
          <a:xfrm>
            <a:off x="902248" y="4065588"/>
            <a:ext cx="6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9" name="Rectangle 164"/>
          <p:cNvSpPr>
            <a:spLocks noChangeArrowheads="1"/>
          </p:cNvSpPr>
          <p:nvPr/>
        </p:nvSpPr>
        <p:spPr bwMode="auto">
          <a:xfrm>
            <a:off x="3195638" y="3700463"/>
            <a:ext cx="1236877"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Constantia" pitchFamily="18" charset="0"/>
                <a:cs typeface="Arial" pitchFamily="34" charset="0"/>
              </a:rPr>
              <a:t>Malikâne</a:t>
            </a:r>
          </a:p>
          <a:p>
            <a:pPr marL="0" marR="0" lvl="0" indent="0" algn="ctr" defTabSz="914400" rtl="0" eaLnBrk="1" fontAlgn="base" latinLnBrk="0" hangingPunct="1">
              <a:lnSpc>
                <a:spcPct val="100000"/>
              </a:lnSpc>
              <a:spcBef>
                <a:spcPct val="0"/>
              </a:spcBef>
              <a:spcAft>
                <a:spcPct val="0"/>
              </a:spcAft>
              <a:buClrTx/>
              <a:buSzTx/>
              <a:buFontTx/>
              <a:buNone/>
              <a:tabLst/>
            </a:pPr>
            <a:r>
              <a:rPr lang="tr-TR" sz="2400" dirty="0" smtClean="0">
                <a:solidFill>
                  <a:srgbClr val="000000"/>
                </a:solidFill>
                <a:latin typeface="Constantia" pitchFamily="18" charset="0"/>
                <a:cs typeface="Arial" pitchFamily="34" charset="0"/>
              </a:rPr>
              <a:t>(</a:t>
            </a:r>
            <a:r>
              <a:rPr lang="tr-TR" sz="2400" dirty="0" err="1" smtClean="0">
                <a:solidFill>
                  <a:srgbClr val="000000"/>
                </a:solidFill>
                <a:latin typeface="Constantia" pitchFamily="18" charset="0"/>
                <a:cs typeface="Arial" pitchFamily="34" charset="0"/>
              </a:rPr>
              <a:t>manor</a:t>
            </a:r>
            <a:r>
              <a:rPr lang="tr-TR" sz="2400" dirty="0" smtClean="0">
                <a:solidFill>
                  <a:srgbClr val="000000"/>
                </a:solidFill>
                <a:latin typeface="Constantia" pitchFamily="18" charset="0"/>
                <a:cs typeface="Arial" pitchFamily="34" charset="0"/>
              </a:rPr>
              <a:t>)</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60" name="Rectangle 165"/>
          <p:cNvSpPr>
            <a:spLocks noChangeArrowheads="1"/>
          </p:cNvSpPr>
          <p:nvPr/>
        </p:nvSpPr>
        <p:spPr bwMode="auto">
          <a:xfrm>
            <a:off x="4716016" y="3700463"/>
            <a:ext cx="153747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Constantia" pitchFamily="18" charset="0"/>
                <a:cs typeface="Arial" pitchFamily="34" charset="0"/>
              </a:rPr>
              <a:t>Ulus-devlet</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63" name="Rectangle 168"/>
          <p:cNvSpPr>
            <a:spLocks noChangeArrowheads="1"/>
          </p:cNvSpPr>
          <p:nvPr/>
        </p:nvSpPr>
        <p:spPr bwMode="auto">
          <a:xfrm>
            <a:off x="7154863" y="3700463"/>
            <a:ext cx="1023229"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Constantia" pitchFamily="18" charset="0"/>
                <a:cs typeface="Arial" pitchFamily="34" charset="0"/>
              </a:rPr>
              <a:t>Yerküre</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64" name="Rectangle 169"/>
          <p:cNvSpPr>
            <a:spLocks noChangeArrowheads="1"/>
          </p:cNvSpPr>
          <p:nvPr/>
        </p:nvSpPr>
        <p:spPr bwMode="auto">
          <a:xfrm>
            <a:off x="234950" y="4522788"/>
            <a:ext cx="1936428"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err="1" smtClean="0">
                <a:ln>
                  <a:noFill/>
                </a:ln>
                <a:solidFill>
                  <a:schemeClr val="bg1"/>
                </a:solidFill>
                <a:effectLst/>
                <a:latin typeface="Arial" pitchFamily="34" charset="0"/>
                <a:cs typeface="Arial" pitchFamily="34" charset="0"/>
              </a:rPr>
              <a:t>Sosyo</a:t>
            </a:r>
            <a:r>
              <a:rPr kumimoji="0" lang="tr-TR" sz="1800" b="1" i="0" u="none" strike="noStrike" cap="none" normalizeH="0" baseline="0" dirty="0" smtClean="0">
                <a:ln>
                  <a:noFill/>
                </a:ln>
                <a:solidFill>
                  <a:schemeClr val="bg1"/>
                </a:solidFill>
                <a:effectLst/>
                <a:latin typeface="Arial" pitchFamily="34" charset="0"/>
                <a:cs typeface="Arial" pitchFamily="34" charset="0"/>
              </a:rPr>
              <a:t>-Ekonomik </a:t>
            </a:r>
          </a:p>
          <a:p>
            <a:pPr marL="0" marR="0" lvl="0" indent="0" algn="l" defTabSz="914400" rtl="0" eaLnBrk="1" fontAlgn="base" latinLnBrk="0" hangingPunct="1">
              <a:lnSpc>
                <a:spcPct val="100000"/>
              </a:lnSpc>
              <a:spcBef>
                <a:spcPct val="0"/>
              </a:spcBef>
              <a:spcAft>
                <a:spcPct val="0"/>
              </a:spcAft>
              <a:buClrTx/>
              <a:buSzTx/>
              <a:buFontTx/>
              <a:buNone/>
              <a:tabLst/>
            </a:pPr>
            <a:r>
              <a:rPr lang="tr-TR" b="1" dirty="0" smtClean="0">
                <a:solidFill>
                  <a:schemeClr val="bg1"/>
                </a:solidFill>
                <a:latin typeface="Arial" pitchFamily="34" charset="0"/>
                <a:cs typeface="Arial" pitchFamily="34" charset="0"/>
              </a:rPr>
              <a:t>Düzen</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Arial" pitchFamily="34" charset="0"/>
                <a:cs typeface="Arial" pitchFamily="34" charset="0"/>
              </a:rPr>
              <a:t>(Üretim Biçimi)</a:t>
            </a:r>
          </a:p>
        </p:txBody>
      </p:sp>
      <p:sp>
        <p:nvSpPr>
          <p:cNvPr id="1168" name="Rectangle 173"/>
          <p:cNvSpPr>
            <a:spLocks noChangeArrowheads="1"/>
          </p:cNvSpPr>
          <p:nvPr/>
        </p:nvSpPr>
        <p:spPr bwMode="auto">
          <a:xfrm>
            <a:off x="2959100" y="4887913"/>
            <a:ext cx="1379288"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Constantia" pitchFamily="18" charset="0"/>
                <a:cs typeface="Arial" pitchFamily="34" charset="0"/>
              </a:rPr>
              <a:t>Feodalizm</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69" name="Rectangle 174"/>
          <p:cNvSpPr>
            <a:spLocks noChangeArrowheads="1"/>
          </p:cNvSpPr>
          <p:nvPr/>
        </p:nvSpPr>
        <p:spPr bwMode="auto">
          <a:xfrm>
            <a:off x="5067300" y="4887913"/>
            <a:ext cx="84959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Constantia" pitchFamily="18" charset="0"/>
                <a:cs typeface="Arial" pitchFamily="34" charset="0"/>
              </a:rPr>
              <a:t>Ulusal</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70" name="Rectangle 175"/>
          <p:cNvSpPr>
            <a:spLocks noChangeArrowheads="1"/>
          </p:cNvSpPr>
          <p:nvPr/>
        </p:nvSpPr>
        <p:spPr bwMode="auto">
          <a:xfrm>
            <a:off x="4929188" y="5254625"/>
            <a:ext cx="145232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Constantia" pitchFamily="18" charset="0"/>
                <a:cs typeface="Arial" pitchFamily="34" charset="0"/>
              </a:rPr>
              <a:t>Kapitalizm</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71" name="Rectangle 176"/>
          <p:cNvSpPr>
            <a:spLocks noChangeArrowheads="1"/>
          </p:cNvSpPr>
          <p:nvPr/>
        </p:nvSpPr>
        <p:spPr bwMode="auto">
          <a:xfrm>
            <a:off x="7399338" y="4887913"/>
            <a:ext cx="99296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0000"/>
                </a:solidFill>
                <a:effectLst/>
                <a:latin typeface="Constantia" pitchFamily="18" charset="0"/>
                <a:cs typeface="Arial" pitchFamily="34" charset="0"/>
              </a:rPr>
              <a:t>Küresel</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72" name="Rectangle 177"/>
          <p:cNvSpPr>
            <a:spLocks noChangeArrowheads="1"/>
          </p:cNvSpPr>
          <p:nvPr/>
        </p:nvSpPr>
        <p:spPr bwMode="auto">
          <a:xfrm>
            <a:off x="7127875" y="5254625"/>
            <a:ext cx="15247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2400" dirty="0" smtClean="0">
                <a:solidFill>
                  <a:srgbClr val="000000"/>
                </a:solidFill>
                <a:latin typeface="Constantia" pitchFamily="18" charset="0"/>
                <a:cs typeface="Arial" pitchFamily="34" charset="0"/>
              </a:rPr>
              <a:t>K</a:t>
            </a:r>
            <a:r>
              <a:rPr kumimoji="0" lang="tr-TR" sz="2400" b="0" i="0" u="none" strike="noStrike" cap="none" normalizeH="0" baseline="0" dirty="0" smtClean="0">
                <a:ln>
                  <a:noFill/>
                </a:ln>
                <a:solidFill>
                  <a:srgbClr val="000000"/>
                </a:solidFill>
                <a:effectLst/>
                <a:latin typeface="Constantia" pitchFamily="18" charset="0"/>
                <a:cs typeface="Arial" pitchFamily="34" charset="0"/>
              </a:rPr>
              <a:t>apitalizm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74" name="Rectangle 1173"/>
          <p:cNvSpPr/>
          <p:nvPr/>
        </p:nvSpPr>
        <p:spPr>
          <a:xfrm>
            <a:off x="7419024" y="2329954"/>
            <a:ext cx="575800" cy="110799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6600" b="1" spc="50" dirty="0" smtClean="0">
                <a:ln w="11430"/>
                <a:solidFill>
                  <a:srgbClr val="FF0000"/>
                </a:solidFill>
                <a:effectLst>
                  <a:outerShdw blurRad="76200" dist="50800" dir="5400000" algn="tl" rotWithShape="0">
                    <a:srgbClr val="000000">
                      <a:alpha val="65000"/>
                    </a:srgbClr>
                  </a:outerShdw>
                </a:effectLst>
              </a:rPr>
              <a:t>?</a:t>
            </a:r>
            <a:endParaRPr lang="en-US" sz="6600" b="1" cap="none" spc="50" dirty="0">
              <a:ln w="11430"/>
              <a:solidFill>
                <a:srgbClr val="FF000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298056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0"/>
                                        </p:tgtEl>
                                        <p:attrNameLst>
                                          <p:attrName>style.visibility</p:attrName>
                                        </p:attrNameLst>
                                      </p:cBhvr>
                                      <p:to>
                                        <p:strVal val="visible"/>
                                      </p:to>
                                    </p:set>
                                    <p:anim calcmode="lin" valueType="num">
                                      <p:cBhvr additive="base">
                                        <p:cTn id="7" dur="500" fill="hold"/>
                                        <p:tgtEl>
                                          <p:spTgt spid="1130"/>
                                        </p:tgtEl>
                                        <p:attrNameLst>
                                          <p:attrName>ppt_x</p:attrName>
                                        </p:attrNameLst>
                                      </p:cBhvr>
                                      <p:tavLst>
                                        <p:tav tm="0">
                                          <p:val>
                                            <p:strVal val="#ppt_x"/>
                                          </p:val>
                                        </p:tav>
                                        <p:tav tm="100000">
                                          <p:val>
                                            <p:strVal val="#ppt_x"/>
                                          </p:val>
                                        </p:tav>
                                      </p:tavLst>
                                    </p:anim>
                                    <p:anim calcmode="lin" valueType="num">
                                      <p:cBhvr additive="base">
                                        <p:cTn id="8" dur="500" fill="hold"/>
                                        <p:tgtEl>
                                          <p:spTgt spid="11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
                                        </p:tgtEl>
                                        <p:attrNameLst>
                                          <p:attrName>style.visibility</p:attrName>
                                        </p:attrNameLst>
                                      </p:cBhvr>
                                      <p:to>
                                        <p:strVal val="visible"/>
                                      </p:to>
                                    </p:set>
                                    <p:anim calcmode="lin" valueType="num">
                                      <p:cBhvr additive="base">
                                        <p:cTn id="13" dur="500" fill="hold"/>
                                        <p:tgtEl>
                                          <p:spTgt spid="1126"/>
                                        </p:tgtEl>
                                        <p:attrNameLst>
                                          <p:attrName>ppt_x</p:attrName>
                                        </p:attrNameLst>
                                      </p:cBhvr>
                                      <p:tavLst>
                                        <p:tav tm="0">
                                          <p:val>
                                            <p:strVal val="#ppt_x"/>
                                          </p:val>
                                        </p:tav>
                                        <p:tav tm="100000">
                                          <p:val>
                                            <p:strVal val="#ppt_x"/>
                                          </p:val>
                                        </p:tav>
                                      </p:tavLst>
                                    </p:anim>
                                    <p:anim calcmode="lin" valueType="num">
                                      <p:cBhvr additive="base">
                                        <p:cTn id="14" dur="500" fill="hold"/>
                                        <p:tgtEl>
                                          <p:spTgt spid="11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2"/>
                                        </p:tgtEl>
                                        <p:attrNameLst>
                                          <p:attrName>style.visibility</p:attrName>
                                        </p:attrNameLst>
                                      </p:cBhvr>
                                      <p:to>
                                        <p:strVal val="visible"/>
                                      </p:to>
                                    </p:set>
                                    <p:anim calcmode="lin" valueType="num">
                                      <p:cBhvr additive="base">
                                        <p:cTn id="19" dur="500" fill="hold"/>
                                        <p:tgtEl>
                                          <p:spTgt spid="1122"/>
                                        </p:tgtEl>
                                        <p:attrNameLst>
                                          <p:attrName>ppt_x</p:attrName>
                                        </p:attrNameLst>
                                      </p:cBhvr>
                                      <p:tavLst>
                                        <p:tav tm="0">
                                          <p:val>
                                            <p:strVal val="#ppt_x"/>
                                          </p:val>
                                        </p:tav>
                                        <p:tav tm="100000">
                                          <p:val>
                                            <p:strVal val="#ppt_x"/>
                                          </p:val>
                                        </p:tav>
                                      </p:tavLst>
                                    </p:anim>
                                    <p:anim calcmode="lin" valueType="num">
                                      <p:cBhvr additive="base">
                                        <p:cTn id="20" dur="500" fill="hold"/>
                                        <p:tgtEl>
                                          <p:spTgt spid="11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18"/>
                                        </p:tgtEl>
                                        <p:attrNameLst>
                                          <p:attrName>style.visibility</p:attrName>
                                        </p:attrNameLst>
                                      </p:cBhvr>
                                      <p:to>
                                        <p:strVal val="visible"/>
                                      </p:to>
                                    </p:set>
                                    <p:anim calcmode="lin" valueType="num">
                                      <p:cBhvr additive="base">
                                        <p:cTn id="25" dur="500" fill="hold"/>
                                        <p:tgtEl>
                                          <p:spTgt spid="1118"/>
                                        </p:tgtEl>
                                        <p:attrNameLst>
                                          <p:attrName>ppt_x</p:attrName>
                                        </p:attrNameLst>
                                      </p:cBhvr>
                                      <p:tavLst>
                                        <p:tav tm="0">
                                          <p:val>
                                            <p:strVal val="#ppt_x"/>
                                          </p:val>
                                        </p:tav>
                                        <p:tav tm="100000">
                                          <p:val>
                                            <p:strVal val="#ppt_x"/>
                                          </p:val>
                                        </p:tav>
                                      </p:tavLst>
                                    </p:anim>
                                    <p:anim calcmode="lin" valueType="num">
                                      <p:cBhvr additive="base">
                                        <p:cTn id="26" dur="500" fill="hold"/>
                                        <p:tgtEl>
                                          <p:spTgt spid="11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68"/>
                                        </p:tgtEl>
                                        <p:attrNameLst>
                                          <p:attrName>style.visibility</p:attrName>
                                        </p:attrNameLst>
                                      </p:cBhvr>
                                      <p:to>
                                        <p:strVal val="visible"/>
                                      </p:to>
                                    </p:set>
                                    <p:anim calcmode="lin" valueType="num">
                                      <p:cBhvr additive="base">
                                        <p:cTn id="31" dur="500" fill="hold"/>
                                        <p:tgtEl>
                                          <p:spTgt spid="1168"/>
                                        </p:tgtEl>
                                        <p:attrNameLst>
                                          <p:attrName>ppt_x</p:attrName>
                                        </p:attrNameLst>
                                      </p:cBhvr>
                                      <p:tavLst>
                                        <p:tav tm="0">
                                          <p:val>
                                            <p:strVal val="#ppt_x"/>
                                          </p:val>
                                        </p:tav>
                                        <p:tav tm="100000">
                                          <p:val>
                                            <p:strVal val="#ppt_x"/>
                                          </p:val>
                                        </p:tav>
                                      </p:tavLst>
                                    </p:anim>
                                    <p:anim calcmode="lin" valueType="num">
                                      <p:cBhvr additive="base">
                                        <p:cTn id="32" dur="500" fill="hold"/>
                                        <p:tgtEl>
                                          <p:spTgt spid="116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69"/>
                                        </p:tgtEl>
                                        <p:attrNameLst>
                                          <p:attrName>style.visibility</p:attrName>
                                        </p:attrNameLst>
                                      </p:cBhvr>
                                      <p:to>
                                        <p:strVal val="visible"/>
                                      </p:to>
                                    </p:set>
                                    <p:anim calcmode="lin" valueType="num">
                                      <p:cBhvr additive="base">
                                        <p:cTn id="37" dur="500" fill="hold"/>
                                        <p:tgtEl>
                                          <p:spTgt spid="1169"/>
                                        </p:tgtEl>
                                        <p:attrNameLst>
                                          <p:attrName>ppt_x</p:attrName>
                                        </p:attrNameLst>
                                      </p:cBhvr>
                                      <p:tavLst>
                                        <p:tav tm="0">
                                          <p:val>
                                            <p:strVal val="#ppt_x"/>
                                          </p:val>
                                        </p:tav>
                                        <p:tav tm="100000">
                                          <p:val>
                                            <p:strVal val="#ppt_x"/>
                                          </p:val>
                                        </p:tav>
                                      </p:tavLst>
                                    </p:anim>
                                    <p:anim calcmode="lin" valueType="num">
                                      <p:cBhvr additive="base">
                                        <p:cTn id="38" dur="500" fill="hold"/>
                                        <p:tgtEl>
                                          <p:spTgt spid="116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70"/>
                                        </p:tgtEl>
                                        <p:attrNameLst>
                                          <p:attrName>style.visibility</p:attrName>
                                        </p:attrNameLst>
                                      </p:cBhvr>
                                      <p:to>
                                        <p:strVal val="visible"/>
                                      </p:to>
                                    </p:set>
                                    <p:anim calcmode="lin" valueType="num">
                                      <p:cBhvr additive="base">
                                        <p:cTn id="41" dur="500" fill="hold"/>
                                        <p:tgtEl>
                                          <p:spTgt spid="1170"/>
                                        </p:tgtEl>
                                        <p:attrNameLst>
                                          <p:attrName>ppt_x</p:attrName>
                                        </p:attrNameLst>
                                      </p:cBhvr>
                                      <p:tavLst>
                                        <p:tav tm="0">
                                          <p:val>
                                            <p:strVal val="#ppt_x"/>
                                          </p:val>
                                        </p:tav>
                                        <p:tav tm="100000">
                                          <p:val>
                                            <p:strVal val="#ppt_x"/>
                                          </p:val>
                                        </p:tav>
                                      </p:tavLst>
                                    </p:anim>
                                    <p:anim calcmode="lin" valueType="num">
                                      <p:cBhvr additive="base">
                                        <p:cTn id="42" dur="500" fill="hold"/>
                                        <p:tgtEl>
                                          <p:spTgt spid="117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71"/>
                                        </p:tgtEl>
                                        <p:attrNameLst>
                                          <p:attrName>style.visibility</p:attrName>
                                        </p:attrNameLst>
                                      </p:cBhvr>
                                      <p:to>
                                        <p:strVal val="visible"/>
                                      </p:to>
                                    </p:set>
                                    <p:anim calcmode="lin" valueType="num">
                                      <p:cBhvr additive="base">
                                        <p:cTn id="47" dur="500" fill="hold"/>
                                        <p:tgtEl>
                                          <p:spTgt spid="1171"/>
                                        </p:tgtEl>
                                        <p:attrNameLst>
                                          <p:attrName>ppt_x</p:attrName>
                                        </p:attrNameLst>
                                      </p:cBhvr>
                                      <p:tavLst>
                                        <p:tav tm="0">
                                          <p:val>
                                            <p:strVal val="#ppt_x"/>
                                          </p:val>
                                        </p:tav>
                                        <p:tav tm="100000">
                                          <p:val>
                                            <p:strVal val="#ppt_x"/>
                                          </p:val>
                                        </p:tav>
                                      </p:tavLst>
                                    </p:anim>
                                    <p:anim calcmode="lin" valueType="num">
                                      <p:cBhvr additive="base">
                                        <p:cTn id="48" dur="500" fill="hold"/>
                                        <p:tgtEl>
                                          <p:spTgt spid="117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72"/>
                                        </p:tgtEl>
                                        <p:attrNameLst>
                                          <p:attrName>style.visibility</p:attrName>
                                        </p:attrNameLst>
                                      </p:cBhvr>
                                      <p:to>
                                        <p:strVal val="visible"/>
                                      </p:to>
                                    </p:set>
                                    <p:anim calcmode="lin" valueType="num">
                                      <p:cBhvr additive="base">
                                        <p:cTn id="51" dur="500" fill="hold"/>
                                        <p:tgtEl>
                                          <p:spTgt spid="1172"/>
                                        </p:tgtEl>
                                        <p:attrNameLst>
                                          <p:attrName>ppt_x</p:attrName>
                                        </p:attrNameLst>
                                      </p:cBhvr>
                                      <p:tavLst>
                                        <p:tav tm="0">
                                          <p:val>
                                            <p:strVal val="#ppt_x"/>
                                          </p:val>
                                        </p:tav>
                                        <p:tav tm="100000">
                                          <p:val>
                                            <p:strVal val="#ppt_x"/>
                                          </p:val>
                                        </p:tav>
                                      </p:tavLst>
                                    </p:anim>
                                    <p:anim calcmode="lin" valueType="num">
                                      <p:cBhvr additive="base">
                                        <p:cTn id="52" dur="500" fill="hold"/>
                                        <p:tgtEl>
                                          <p:spTgt spid="1172"/>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159"/>
                                        </p:tgtEl>
                                        <p:attrNameLst>
                                          <p:attrName>style.visibility</p:attrName>
                                        </p:attrNameLst>
                                      </p:cBhvr>
                                      <p:to>
                                        <p:strVal val="visible"/>
                                      </p:to>
                                    </p:set>
                                    <p:anim calcmode="lin" valueType="num">
                                      <p:cBhvr additive="base">
                                        <p:cTn id="57" dur="500" fill="hold"/>
                                        <p:tgtEl>
                                          <p:spTgt spid="1159"/>
                                        </p:tgtEl>
                                        <p:attrNameLst>
                                          <p:attrName>ppt_x</p:attrName>
                                        </p:attrNameLst>
                                      </p:cBhvr>
                                      <p:tavLst>
                                        <p:tav tm="0">
                                          <p:val>
                                            <p:strVal val="#ppt_x"/>
                                          </p:val>
                                        </p:tav>
                                        <p:tav tm="100000">
                                          <p:val>
                                            <p:strVal val="#ppt_x"/>
                                          </p:val>
                                        </p:tav>
                                      </p:tavLst>
                                    </p:anim>
                                    <p:anim calcmode="lin" valueType="num">
                                      <p:cBhvr additive="base">
                                        <p:cTn id="58" dur="500" fill="hold"/>
                                        <p:tgtEl>
                                          <p:spTgt spid="115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153"/>
                                        </p:tgtEl>
                                        <p:attrNameLst>
                                          <p:attrName>style.visibility</p:attrName>
                                        </p:attrNameLst>
                                      </p:cBhvr>
                                      <p:to>
                                        <p:strVal val="visible"/>
                                      </p:to>
                                    </p:set>
                                    <p:anim calcmode="lin" valueType="num">
                                      <p:cBhvr additive="base">
                                        <p:cTn id="63" dur="500" fill="hold"/>
                                        <p:tgtEl>
                                          <p:spTgt spid="1153"/>
                                        </p:tgtEl>
                                        <p:attrNameLst>
                                          <p:attrName>ppt_x</p:attrName>
                                        </p:attrNameLst>
                                      </p:cBhvr>
                                      <p:tavLst>
                                        <p:tav tm="0">
                                          <p:val>
                                            <p:strVal val="#ppt_x"/>
                                          </p:val>
                                        </p:tav>
                                        <p:tav tm="100000">
                                          <p:val>
                                            <p:strVal val="#ppt_x"/>
                                          </p:val>
                                        </p:tav>
                                      </p:tavLst>
                                    </p:anim>
                                    <p:anim calcmode="lin" valueType="num">
                                      <p:cBhvr additive="base">
                                        <p:cTn id="64" dur="500" fill="hold"/>
                                        <p:tgtEl>
                                          <p:spTgt spid="1153"/>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147"/>
                                        </p:tgtEl>
                                        <p:attrNameLst>
                                          <p:attrName>style.visibility</p:attrName>
                                        </p:attrNameLst>
                                      </p:cBhvr>
                                      <p:to>
                                        <p:strVal val="visible"/>
                                      </p:to>
                                    </p:set>
                                    <p:anim calcmode="lin" valueType="num">
                                      <p:cBhvr additive="base">
                                        <p:cTn id="69" dur="500" fill="hold"/>
                                        <p:tgtEl>
                                          <p:spTgt spid="1147"/>
                                        </p:tgtEl>
                                        <p:attrNameLst>
                                          <p:attrName>ppt_x</p:attrName>
                                        </p:attrNameLst>
                                      </p:cBhvr>
                                      <p:tavLst>
                                        <p:tav tm="0">
                                          <p:val>
                                            <p:strVal val="#ppt_x"/>
                                          </p:val>
                                        </p:tav>
                                        <p:tav tm="100000">
                                          <p:val>
                                            <p:strVal val="#ppt_x"/>
                                          </p:val>
                                        </p:tav>
                                      </p:tavLst>
                                    </p:anim>
                                    <p:anim calcmode="lin" valueType="num">
                                      <p:cBhvr additive="base">
                                        <p:cTn id="70" dur="500" fill="hold"/>
                                        <p:tgtEl>
                                          <p:spTgt spid="1147"/>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160"/>
                                        </p:tgtEl>
                                        <p:attrNameLst>
                                          <p:attrName>style.visibility</p:attrName>
                                        </p:attrNameLst>
                                      </p:cBhvr>
                                      <p:to>
                                        <p:strVal val="visible"/>
                                      </p:to>
                                    </p:set>
                                    <p:anim calcmode="lin" valueType="num">
                                      <p:cBhvr additive="base">
                                        <p:cTn id="75" dur="500" fill="hold"/>
                                        <p:tgtEl>
                                          <p:spTgt spid="1160"/>
                                        </p:tgtEl>
                                        <p:attrNameLst>
                                          <p:attrName>ppt_x</p:attrName>
                                        </p:attrNameLst>
                                      </p:cBhvr>
                                      <p:tavLst>
                                        <p:tav tm="0">
                                          <p:val>
                                            <p:strVal val="#ppt_x"/>
                                          </p:val>
                                        </p:tav>
                                        <p:tav tm="100000">
                                          <p:val>
                                            <p:strVal val="#ppt_x"/>
                                          </p:val>
                                        </p:tav>
                                      </p:tavLst>
                                    </p:anim>
                                    <p:anim calcmode="lin" valueType="num">
                                      <p:cBhvr additive="base">
                                        <p:cTn id="76" dur="500" fill="hold"/>
                                        <p:tgtEl>
                                          <p:spTgt spid="116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154"/>
                                        </p:tgtEl>
                                        <p:attrNameLst>
                                          <p:attrName>style.visibility</p:attrName>
                                        </p:attrNameLst>
                                      </p:cBhvr>
                                      <p:to>
                                        <p:strVal val="visible"/>
                                      </p:to>
                                    </p:set>
                                    <p:anim calcmode="lin" valueType="num">
                                      <p:cBhvr additive="base">
                                        <p:cTn id="81" dur="500" fill="hold"/>
                                        <p:tgtEl>
                                          <p:spTgt spid="1154"/>
                                        </p:tgtEl>
                                        <p:attrNameLst>
                                          <p:attrName>ppt_x</p:attrName>
                                        </p:attrNameLst>
                                      </p:cBhvr>
                                      <p:tavLst>
                                        <p:tav tm="0">
                                          <p:val>
                                            <p:strVal val="#ppt_x"/>
                                          </p:val>
                                        </p:tav>
                                        <p:tav tm="100000">
                                          <p:val>
                                            <p:strVal val="#ppt_x"/>
                                          </p:val>
                                        </p:tav>
                                      </p:tavLst>
                                    </p:anim>
                                    <p:anim calcmode="lin" valueType="num">
                                      <p:cBhvr additive="base">
                                        <p:cTn id="82" dur="500" fill="hold"/>
                                        <p:tgtEl>
                                          <p:spTgt spid="1154"/>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148"/>
                                        </p:tgtEl>
                                        <p:attrNameLst>
                                          <p:attrName>style.visibility</p:attrName>
                                        </p:attrNameLst>
                                      </p:cBhvr>
                                      <p:to>
                                        <p:strVal val="visible"/>
                                      </p:to>
                                    </p:set>
                                    <p:anim calcmode="lin" valueType="num">
                                      <p:cBhvr additive="base">
                                        <p:cTn id="87" dur="500" fill="hold"/>
                                        <p:tgtEl>
                                          <p:spTgt spid="1148"/>
                                        </p:tgtEl>
                                        <p:attrNameLst>
                                          <p:attrName>ppt_x</p:attrName>
                                        </p:attrNameLst>
                                      </p:cBhvr>
                                      <p:tavLst>
                                        <p:tav tm="0">
                                          <p:val>
                                            <p:strVal val="#ppt_x"/>
                                          </p:val>
                                        </p:tav>
                                        <p:tav tm="100000">
                                          <p:val>
                                            <p:strVal val="#ppt_x"/>
                                          </p:val>
                                        </p:tav>
                                      </p:tavLst>
                                    </p:anim>
                                    <p:anim calcmode="lin" valueType="num">
                                      <p:cBhvr additive="base">
                                        <p:cTn id="88" dur="500" fill="hold"/>
                                        <p:tgtEl>
                                          <p:spTgt spid="1148"/>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1163"/>
                                        </p:tgtEl>
                                        <p:attrNameLst>
                                          <p:attrName>style.visibility</p:attrName>
                                        </p:attrNameLst>
                                      </p:cBhvr>
                                      <p:to>
                                        <p:strVal val="visible"/>
                                      </p:to>
                                    </p:set>
                                    <p:anim calcmode="lin" valueType="num">
                                      <p:cBhvr additive="base">
                                        <p:cTn id="93" dur="500" fill="hold"/>
                                        <p:tgtEl>
                                          <p:spTgt spid="1163"/>
                                        </p:tgtEl>
                                        <p:attrNameLst>
                                          <p:attrName>ppt_x</p:attrName>
                                        </p:attrNameLst>
                                      </p:cBhvr>
                                      <p:tavLst>
                                        <p:tav tm="0">
                                          <p:val>
                                            <p:strVal val="#ppt_x"/>
                                          </p:val>
                                        </p:tav>
                                        <p:tav tm="100000">
                                          <p:val>
                                            <p:strVal val="#ppt_x"/>
                                          </p:val>
                                        </p:tav>
                                      </p:tavLst>
                                    </p:anim>
                                    <p:anim calcmode="lin" valueType="num">
                                      <p:cBhvr additive="base">
                                        <p:cTn id="94" dur="500" fill="hold"/>
                                        <p:tgtEl>
                                          <p:spTgt spid="1163"/>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1149">
                                            <p:txEl>
                                              <p:pRg st="0" end="0"/>
                                            </p:txEl>
                                          </p:spTgt>
                                        </p:tgtEl>
                                        <p:attrNameLst>
                                          <p:attrName>style.visibility</p:attrName>
                                        </p:attrNameLst>
                                      </p:cBhvr>
                                      <p:to>
                                        <p:strVal val="visible"/>
                                      </p:to>
                                    </p:set>
                                    <p:anim calcmode="lin" valueType="num">
                                      <p:cBhvr additive="base">
                                        <p:cTn id="99" dur="500" fill="hold"/>
                                        <p:tgtEl>
                                          <p:spTgt spid="1149">
                                            <p:txEl>
                                              <p:pRg st="0" end="0"/>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11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149">
                                            <p:txEl>
                                              <p:pRg st="1" end="1"/>
                                            </p:txEl>
                                          </p:spTgt>
                                        </p:tgtEl>
                                        <p:attrNameLst>
                                          <p:attrName>style.visibility</p:attrName>
                                        </p:attrNameLst>
                                      </p:cBhvr>
                                      <p:to>
                                        <p:strVal val="visible"/>
                                      </p:to>
                                    </p:set>
                                    <p:anim calcmode="lin" valueType="num">
                                      <p:cBhvr additive="base">
                                        <p:cTn id="105" dur="500" fill="hold"/>
                                        <p:tgtEl>
                                          <p:spTgt spid="1149">
                                            <p:txEl>
                                              <p:pRg st="1" end="1"/>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11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1174">
                                            <p:txEl>
                                              <p:pRg st="0" end="0"/>
                                            </p:txEl>
                                          </p:spTgt>
                                        </p:tgtEl>
                                        <p:attrNameLst>
                                          <p:attrName>style.visibility</p:attrName>
                                        </p:attrNameLst>
                                      </p:cBhvr>
                                      <p:to>
                                        <p:strVal val="visible"/>
                                      </p:to>
                                    </p:set>
                                    <p:anim calcmode="lin" valueType="num">
                                      <p:cBhvr additive="base">
                                        <p:cTn id="111" dur="500" fill="hold"/>
                                        <p:tgtEl>
                                          <p:spTgt spid="1174">
                                            <p:txEl>
                                              <p:pRg st="0" end="0"/>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11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8" grpId="0" animBg="1"/>
      <p:bldP spid="1122" grpId="0" animBg="1"/>
      <p:bldP spid="1126" grpId="0" animBg="1"/>
      <p:bldP spid="1130" grpId="0" animBg="1"/>
      <p:bldP spid="1147" grpId="0"/>
      <p:bldP spid="1148" grpId="0"/>
      <p:bldP spid="1153" grpId="0"/>
      <p:bldP spid="1154" grpId="0"/>
      <p:bldP spid="1159" grpId="0"/>
      <p:bldP spid="1160" grpId="0"/>
      <p:bldP spid="1163" grpId="0"/>
      <p:bldP spid="1168" grpId="0"/>
      <p:bldP spid="1169" grpId="0"/>
      <p:bldP spid="1170" grpId="0"/>
      <p:bldP spid="1171" grpId="0"/>
      <p:bldP spid="11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44624"/>
            <a:ext cx="8229600" cy="648072"/>
          </a:xfrm>
        </p:spPr>
        <p:txBody>
          <a:bodyPr>
            <a:normAutofit/>
          </a:bodyPr>
          <a:lstStyle/>
          <a:p>
            <a:r>
              <a:rPr lang="tr-TR" sz="2400" dirty="0" smtClean="0"/>
              <a:t>Kimlik Terminolojisi-1</a:t>
            </a:r>
            <a:endParaRPr lang="en-US" sz="2400" dirty="0"/>
          </a:p>
        </p:txBody>
      </p:sp>
      <p:sp>
        <p:nvSpPr>
          <p:cNvPr id="3" name="Content Placeholder 2"/>
          <p:cNvSpPr>
            <a:spLocks noGrp="1"/>
          </p:cNvSpPr>
          <p:nvPr>
            <p:ph idx="1"/>
            <p:custDataLst>
              <p:tags r:id="rId3"/>
            </p:custDataLst>
          </p:nvPr>
        </p:nvSpPr>
        <p:spPr>
          <a:xfrm>
            <a:off x="304800" y="1052736"/>
            <a:ext cx="8686800" cy="5027389"/>
          </a:xfrm>
        </p:spPr>
        <p:txBody>
          <a:bodyPr>
            <a:normAutofit/>
          </a:bodyPr>
          <a:lstStyle/>
          <a:p>
            <a:pPr algn="just"/>
            <a:r>
              <a:rPr lang="tr-TR" sz="2000" dirty="0" smtClean="0"/>
              <a:t> </a:t>
            </a:r>
            <a:r>
              <a:rPr lang="tr-TR" sz="2000" dirty="0" smtClean="0">
                <a:solidFill>
                  <a:srgbClr val="C00000"/>
                </a:solidFill>
              </a:rPr>
              <a:t>Ulus-devlet</a:t>
            </a:r>
            <a:r>
              <a:rPr lang="tr-TR" sz="2000" dirty="0" smtClean="0"/>
              <a:t>: İmparatorluk’un tersi. «B &amp; </a:t>
            </a:r>
            <a:r>
              <a:rPr lang="tr-TR" sz="2000" dirty="0" err="1" smtClean="0"/>
              <a:t>B’i</a:t>
            </a:r>
            <a:r>
              <a:rPr lang="tr-TR" sz="2000" dirty="0" smtClean="0"/>
              <a:t> sağlamak adına egemen </a:t>
            </a:r>
            <a:r>
              <a:rPr lang="tr-TR" sz="2000" dirty="0" err="1" smtClean="0"/>
              <a:t>etno</a:t>
            </a:r>
            <a:r>
              <a:rPr lang="tr-TR" sz="2000" dirty="0" smtClean="0"/>
              <a:t>-dinsel kimlik dışındaki kimlikleri yasaklayan devlet türü. Bunu (duruma göre) 2 yöntemle yapmaya girişir: </a:t>
            </a:r>
          </a:p>
          <a:p>
            <a:pPr lvl="1" algn="just"/>
            <a:r>
              <a:rPr lang="tr-TR" sz="1800" b="1" dirty="0" smtClean="0"/>
              <a:t>Asimilasyon</a:t>
            </a:r>
            <a:r>
              <a:rPr lang="tr-TR" sz="1800" dirty="0" smtClean="0"/>
              <a:t> (toplumsal belleği sıfırlama), ve/veya </a:t>
            </a:r>
          </a:p>
          <a:p>
            <a:pPr lvl="1" algn="just"/>
            <a:r>
              <a:rPr lang="tr-TR" sz="1800" b="1" dirty="0" err="1" smtClean="0"/>
              <a:t>Etno</a:t>
            </a:r>
            <a:r>
              <a:rPr lang="tr-TR" sz="1800" b="1" dirty="0" smtClean="0"/>
              <a:t>-dinsel </a:t>
            </a:r>
            <a:r>
              <a:rPr lang="tr-TR" sz="1800" b="1" dirty="0" err="1" smtClean="0"/>
              <a:t>Temizlik</a:t>
            </a:r>
            <a:r>
              <a:rPr lang="tr-TR" sz="1800" dirty="0" err="1" smtClean="0"/>
              <a:t>’le</a:t>
            </a:r>
            <a:r>
              <a:rPr lang="tr-TR" sz="1800" dirty="0" smtClean="0"/>
              <a:t> (farklı kimlikleri bir biçimde ortadan kaldırma.</a:t>
            </a:r>
          </a:p>
          <a:p>
            <a:pPr algn="just"/>
            <a:r>
              <a:rPr lang="tr-TR" sz="2000" dirty="0" smtClean="0"/>
              <a:t>Temel olarak 3’e ayrılır: </a:t>
            </a:r>
          </a:p>
          <a:p>
            <a:pPr lvl="1" algn="just"/>
            <a:r>
              <a:rPr lang="tr-TR" sz="1600" dirty="0" smtClean="0"/>
              <a:t>«</a:t>
            </a:r>
            <a:r>
              <a:rPr lang="tr-TR" sz="1600" dirty="0"/>
              <a:t>K</a:t>
            </a:r>
            <a:r>
              <a:rPr lang="tr-TR" sz="1600" dirty="0" smtClean="0"/>
              <a:t>an» temelinde kurulanlar (Almanya: «Alman»)</a:t>
            </a:r>
          </a:p>
          <a:p>
            <a:pPr lvl="1" algn="just"/>
            <a:r>
              <a:rPr lang="tr-TR" sz="1600" dirty="0" smtClean="0"/>
              <a:t>«</a:t>
            </a:r>
            <a:r>
              <a:rPr lang="tr-TR" sz="1600" dirty="0"/>
              <a:t>T</a:t>
            </a:r>
            <a:r>
              <a:rPr lang="tr-TR" sz="1600" dirty="0" smtClean="0"/>
              <a:t>oprak» temelinde (</a:t>
            </a:r>
            <a:r>
              <a:rPr lang="tr-TR" sz="1600" dirty="0" err="1" smtClean="0"/>
              <a:t>teritoryal</a:t>
            </a:r>
            <a:r>
              <a:rPr lang="tr-TR" sz="1600" dirty="0" smtClean="0"/>
              <a:t>) kurulanlar (Fransa: «Fransız»/Fransalı)</a:t>
            </a:r>
          </a:p>
          <a:p>
            <a:pPr lvl="1" algn="just"/>
            <a:r>
              <a:rPr lang="tr-TR" sz="1600" dirty="0" smtClean="0"/>
              <a:t>Melez durum: Türkiye  </a:t>
            </a:r>
            <a:endParaRPr lang="en-US" sz="1600" dirty="0"/>
          </a:p>
        </p:txBody>
      </p:sp>
      <p:sp>
        <p:nvSpPr>
          <p:cNvPr id="4" name="Slide Number Placeholder 3"/>
          <p:cNvSpPr>
            <a:spLocks noGrp="1"/>
          </p:cNvSpPr>
          <p:nvPr>
            <p:ph type="sldNum" sz="quarter" idx="12"/>
            <p:custDataLst>
              <p:tags r:id="rId4"/>
            </p:custDataLst>
          </p:nvPr>
        </p:nvSpPr>
        <p:spPr/>
        <p:txBody>
          <a:bodyPr/>
          <a:lstStyle/>
          <a:p>
            <a:fld id="{536C637B-9469-4A7E-BA1B-EADD389E3296}" type="slidenum">
              <a:rPr lang="tr-TR" smtClean="0"/>
              <a:pPr/>
              <a:t>5</a:t>
            </a:fld>
            <a:endParaRPr lang="tr-TR"/>
          </a:p>
        </p:txBody>
      </p:sp>
      <p:graphicFrame>
        <p:nvGraphicFramePr>
          <p:cNvPr id="5" name="Diyagram 1"/>
          <p:cNvGraphicFramePr/>
          <p:nvPr>
            <p:custDataLst>
              <p:tags r:id="rId5"/>
            </p:custDataLst>
            <p:extLst>
              <p:ext uri="{D42A27DB-BD31-4B8C-83A1-F6EECF244321}">
                <p14:modId xmlns:p14="http://schemas.microsoft.com/office/powerpoint/2010/main" xmlns="" val="2621771712"/>
              </p:ext>
            </p:extLst>
          </p:nvPr>
        </p:nvGraphicFramePr>
        <p:xfrm>
          <a:off x="539552" y="3861048"/>
          <a:ext cx="8208963" cy="27363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ustDataLst>
      <p:tags r:id="rId1"/>
    </p:custDataLst>
    <p:extLst>
      <p:ext uri="{BB962C8B-B14F-4D97-AF65-F5344CB8AC3E}">
        <p14:creationId xmlns:p14="http://schemas.microsoft.com/office/powerpoint/2010/main" xmlns="" val="252308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blinds(horizontal)">
                                      <p:cBhvr>
                                        <p:cTn id="4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116632"/>
            <a:ext cx="8229600" cy="576064"/>
          </a:xfrm>
        </p:spPr>
        <p:txBody>
          <a:bodyPr>
            <a:normAutofit/>
          </a:bodyPr>
          <a:lstStyle/>
          <a:p>
            <a:r>
              <a:rPr lang="tr-TR" sz="2400" dirty="0" smtClean="0"/>
              <a:t>Kimlik Terminolojisi-2</a:t>
            </a:r>
            <a:endParaRPr lang="en-US" sz="2400" dirty="0"/>
          </a:p>
        </p:txBody>
      </p:sp>
      <p:sp>
        <p:nvSpPr>
          <p:cNvPr id="3" name="Content Placeholder 2"/>
          <p:cNvSpPr>
            <a:spLocks noGrp="1"/>
          </p:cNvSpPr>
          <p:nvPr>
            <p:ph idx="1"/>
            <p:custDataLst>
              <p:tags r:id="rId3"/>
            </p:custDataLst>
          </p:nvPr>
        </p:nvSpPr>
        <p:spPr>
          <a:xfrm>
            <a:off x="457200" y="1124744"/>
            <a:ext cx="8229600" cy="5400600"/>
          </a:xfrm>
        </p:spPr>
        <p:txBody>
          <a:bodyPr>
            <a:normAutofit/>
          </a:bodyPr>
          <a:lstStyle/>
          <a:p>
            <a:pPr algn="just"/>
            <a:r>
              <a:rPr lang="tr-TR" sz="2200" dirty="0" smtClean="0"/>
              <a:t>Objektif kimlik: Bireyin doğduğu anda otomatik edindiği kimlik.</a:t>
            </a:r>
          </a:p>
          <a:p>
            <a:pPr algn="just"/>
            <a:endParaRPr lang="tr-TR" sz="2000" dirty="0" smtClean="0"/>
          </a:p>
          <a:p>
            <a:pPr algn="just"/>
            <a:r>
              <a:rPr lang="tr-TR" sz="2200" dirty="0" smtClean="0"/>
              <a:t>Sübjektif kimlik: Bireyin kendi seçtiği kimlik.</a:t>
            </a:r>
          </a:p>
          <a:p>
            <a:pPr algn="just"/>
            <a:endParaRPr lang="tr-TR" sz="2000" dirty="0" smtClean="0"/>
          </a:p>
          <a:p>
            <a:pPr algn="just"/>
            <a:r>
              <a:rPr lang="tr-TR" sz="2200" dirty="0" smtClean="0"/>
              <a:t>Alt kimlik: Bireyin doğumla gelen, mensup olduğu </a:t>
            </a:r>
            <a:r>
              <a:rPr lang="tr-TR" sz="2200" dirty="0" err="1" smtClean="0"/>
              <a:t>etno</a:t>
            </a:r>
            <a:r>
              <a:rPr lang="tr-TR" sz="2200" dirty="0" smtClean="0"/>
              <a:t>-dinsel grubun kimliği. </a:t>
            </a:r>
          </a:p>
          <a:p>
            <a:pPr lvl="1" algn="just"/>
            <a:r>
              <a:rPr lang="tr-TR" sz="1700" dirty="0" smtClean="0"/>
              <a:t>Etnik kimlik değiştirilemez. (İstisnası var)</a:t>
            </a:r>
          </a:p>
          <a:p>
            <a:pPr lvl="1" algn="just"/>
            <a:r>
              <a:rPr lang="tr-TR" sz="1700" dirty="0" smtClean="0"/>
              <a:t>Dinsel kimlik değiştirilebilir (sübjektif kimlik olur).</a:t>
            </a:r>
          </a:p>
          <a:p>
            <a:pPr lvl="1" algn="just"/>
            <a:endParaRPr lang="tr-TR" sz="1700" dirty="0" smtClean="0"/>
          </a:p>
          <a:p>
            <a:pPr algn="just"/>
            <a:r>
              <a:rPr lang="tr-TR" sz="2200" dirty="0" smtClean="0"/>
              <a:t>Üst kimlik: Devletin, B &amp; </a:t>
            </a:r>
            <a:r>
              <a:rPr lang="tr-TR" sz="2200" dirty="0" err="1" smtClean="0"/>
              <a:t>B’i</a:t>
            </a:r>
            <a:r>
              <a:rPr lang="tr-TR" sz="2200" dirty="0" smtClean="0"/>
              <a:t> sağlamak için vatandaşına biçtiği kimlik. </a:t>
            </a:r>
          </a:p>
          <a:p>
            <a:pPr lvl="1" algn="just"/>
            <a:r>
              <a:rPr lang="tr-TR" sz="1700" b="1" dirty="0" smtClean="0"/>
              <a:t>Kan</a:t>
            </a:r>
            <a:r>
              <a:rPr lang="tr-TR" sz="1700" dirty="0" smtClean="0"/>
              <a:t> esasına göre saptanırsa sorun çıkabilir</a:t>
            </a:r>
          </a:p>
          <a:p>
            <a:pPr lvl="1" algn="just"/>
            <a:r>
              <a:rPr lang="tr-TR" sz="1700" b="1" dirty="0" smtClean="0"/>
              <a:t>Toprak</a:t>
            </a:r>
            <a:r>
              <a:rPr lang="tr-TR" sz="1700" dirty="0" smtClean="0"/>
              <a:t> esasına göre olursa, çıkmayabilir</a:t>
            </a:r>
            <a:r>
              <a:rPr lang="tr-TR" sz="1700" dirty="0" smtClean="0">
                <a:solidFill>
                  <a:srgbClr val="FF0000"/>
                </a:solidFill>
              </a:rPr>
              <a:t>. </a:t>
            </a:r>
            <a:r>
              <a:rPr lang="tr-TR" sz="1700" dirty="0" smtClean="0"/>
              <a:t> </a:t>
            </a:r>
          </a:p>
          <a:p>
            <a:pPr lvl="1" algn="just"/>
            <a:endParaRPr lang="tr-TR" sz="1700" dirty="0" smtClean="0"/>
          </a:p>
          <a:p>
            <a:pPr marL="0" indent="0" algn="just">
              <a:buNone/>
            </a:pPr>
            <a:endParaRPr lang="en-US" sz="2000" dirty="0"/>
          </a:p>
        </p:txBody>
      </p:sp>
      <p:sp>
        <p:nvSpPr>
          <p:cNvPr id="4" name="Slide Number Placeholder 3"/>
          <p:cNvSpPr>
            <a:spLocks noGrp="1"/>
          </p:cNvSpPr>
          <p:nvPr>
            <p:ph type="sldNum" sz="quarter" idx="12"/>
            <p:custDataLst>
              <p:tags r:id="rId4"/>
            </p:custDataLst>
          </p:nvPr>
        </p:nvSpPr>
        <p:spPr/>
        <p:txBody>
          <a:bodyPr/>
          <a:lstStyle/>
          <a:p>
            <a:fld id="{536C637B-9469-4A7E-BA1B-EADD389E3296}" type="slidenum">
              <a:rPr lang="tr-TR" smtClean="0"/>
              <a:pPr/>
              <a:t>6</a:t>
            </a:fld>
            <a:endParaRPr lang="tr-TR"/>
          </a:p>
        </p:txBody>
      </p:sp>
    </p:spTree>
    <p:custDataLst>
      <p:tags r:id="rId1"/>
    </p:custDataLst>
    <p:extLst>
      <p:ext uri="{BB962C8B-B14F-4D97-AF65-F5344CB8AC3E}">
        <p14:creationId xmlns:p14="http://schemas.microsoft.com/office/powerpoint/2010/main" xmlns="" val="298593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2"/>
            </p:custDataLst>
          </p:nvPr>
        </p:nvSpPr>
        <p:spPr>
          <a:xfrm>
            <a:off x="457200" y="0"/>
            <a:ext cx="8229600" cy="549275"/>
          </a:xfrm>
        </p:spPr>
        <p:txBody>
          <a:bodyPr>
            <a:normAutofit/>
          </a:bodyPr>
          <a:lstStyle/>
          <a:p>
            <a:pPr eaLnBrk="1" hangingPunct="1"/>
            <a:r>
              <a:rPr lang="tr-TR" sz="2200" dirty="0" smtClean="0"/>
              <a:t>Alt Kimlikler-Üst Kimlik Açısından Vatandaş – Devlet İlişkileri</a:t>
            </a:r>
            <a:endParaRPr lang="en-US" sz="2200" dirty="0" smtClean="0"/>
          </a:p>
        </p:txBody>
      </p:sp>
      <p:sp>
        <p:nvSpPr>
          <p:cNvPr id="5160" name="40 Slayt Numarası Yer Tutucusu"/>
          <p:cNvSpPr>
            <a:spLocks noGrp="1"/>
          </p:cNvSpPr>
          <p:nvPr>
            <p:ph type="sldNum" sz="quarter" idx="12"/>
            <p:custDataLst>
              <p:tags r:id="rId3"/>
            </p:custDataLst>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E972606-F7A0-4231-A4A4-47015AF12626}" type="slidenum">
              <a:rPr lang="en-GB" smtClean="0"/>
              <a:pPr eaLnBrk="1" hangingPunct="1"/>
              <a:t>7</a:t>
            </a:fld>
            <a:endParaRPr lang="en-GB" smtClean="0"/>
          </a:p>
        </p:txBody>
      </p:sp>
      <p:sp>
        <p:nvSpPr>
          <p:cNvPr id="33795" name="Rectangle 3"/>
          <p:cNvSpPr>
            <a:spLocks noChangeArrowheads="1"/>
          </p:cNvSpPr>
          <p:nvPr>
            <p:custDataLst>
              <p:tags r:id="rId4"/>
            </p:custDataLst>
          </p:nvPr>
        </p:nvSpPr>
        <p:spPr bwMode="auto">
          <a:xfrm>
            <a:off x="2525713" y="2903538"/>
            <a:ext cx="2057400" cy="3135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endParaRPr lang="tr-TR" sz="2000">
              <a:solidFill>
                <a:srgbClr val="000000"/>
              </a:solidFill>
            </a:endParaRPr>
          </a:p>
          <a:p>
            <a:pPr algn="ctr">
              <a:spcBef>
                <a:spcPct val="20000"/>
              </a:spcBef>
            </a:pPr>
            <a:endParaRPr lang="tr-TR" sz="2000">
              <a:solidFill>
                <a:srgbClr val="000000"/>
              </a:solidFill>
            </a:endParaRPr>
          </a:p>
          <a:p>
            <a:pPr algn="ctr">
              <a:spcBef>
                <a:spcPct val="20000"/>
              </a:spcBef>
            </a:pPr>
            <a:r>
              <a:rPr lang="tr-TR" sz="2000">
                <a:solidFill>
                  <a:srgbClr val="000000"/>
                </a:solidFill>
                <a:latin typeface="Times New Roman" pitchFamily="18" charset="0"/>
                <a:cs typeface="Times New Roman" pitchFamily="18" charset="0"/>
              </a:rPr>
              <a:t>Ü</a:t>
            </a:r>
            <a:r>
              <a:rPr lang="tr-TR" sz="2000">
                <a:solidFill>
                  <a:srgbClr val="000000"/>
                </a:solidFill>
                <a:cs typeface="Times New Roman" pitchFamily="18" charset="0"/>
              </a:rPr>
              <a:t>st</a:t>
            </a:r>
            <a:r>
              <a:rPr lang="tr-TR" sz="2000">
                <a:solidFill>
                  <a:srgbClr val="000000"/>
                </a:solidFill>
              </a:rPr>
              <a:t>-</a:t>
            </a:r>
            <a:r>
              <a:rPr lang="tr-TR" sz="2000">
                <a:solidFill>
                  <a:srgbClr val="000000"/>
                </a:solidFill>
                <a:cs typeface="Times New Roman" pitchFamily="18" charset="0"/>
              </a:rPr>
              <a:t>kimliği kabul, </a:t>
            </a:r>
          </a:p>
          <a:p>
            <a:pPr algn="ctr">
              <a:spcBef>
                <a:spcPct val="20000"/>
              </a:spcBef>
            </a:pPr>
            <a:r>
              <a:rPr lang="tr-TR" sz="2000">
                <a:solidFill>
                  <a:srgbClr val="000000"/>
                </a:solidFill>
                <a:cs typeface="Times New Roman" pitchFamily="18" charset="0"/>
              </a:rPr>
              <a:t>Kendi alt-kimliğinde ısrar</a:t>
            </a:r>
            <a:endParaRPr lang="en-US" sz="2000">
              <a:solidFill>
                <a:srgbClr val="000000"/>
              </a:solidFill>
              <a:cs typeface="Times New Roman" pitchFamily="18" charset="0"/>
            </a:endParaRPr>
          </a:p>
        </p:txBody>
      </p:sp>
      <p:sp>
        <p:nvSpPr>
          <p:cNvPr id="33796" name="Rectangle 4"/>
          <p:cNvSpPr>
            <a:spLocks noChangeArrowheads="1"/>
          </p:cNvSpPr>
          <p:nvPr>
            <p:custDataLst>
              <p:tags r:id="rId5"/>
            </p:custDataLst>
          </p:nvPr>
        </p:nvSpPr>
        <p:spPr bwMode="auto">
          <a:xfrm>
            <a:off x="179388" y="2903538"/>
            <a:ext cx="2346325" cy="3135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endParaRPr lang="tr-TR" sz="2000"/>
          </a:p>
          <a:p>
            <a:pPr algn="ctr">
              <a:spcBef>
                <a:spcPct val="20000"/>
              </a:spcBef>
            </a:pPr>
            <a:endParaRPr lang="tr-TR" sz="2000"/>
          </a:p>
          <a:p>
            <a:pPr algn="ctr">
              <a:spcBef>
                <a:spcPct val="20000"/>
              </a:spcBef>
            </a:pPr>
            <a:r>
              <a:rPr lang="tr-TR" sz="2000"/>
              <a:t>Durum -3</a:t>
            </a:r>
            <a:endParaRPr lang="en-US" sz="2000"/>
          </a:p>
        </p:txBody>
      </p:sp>
      <p:sp>
        <p:nvSpPr>
          <p:cNvPr id="33797" name="Rectangle 5"/>
          <p:cNvSpPr>
            <a:spLocks noChangeArrowheads="1"/>
          </p:cNvSpPr>
          <p:nvPr>
            <p:custDataLst>
              <p:tags r:id="rId6"/>
            </p:custDataLst>
          </p:nvPr>
        </p:nvSpPr>
        <p:spPr bwMode="auto">
          <a:xfrm>
            <a:off x="6640513" y="2143125"/>
            <a:ext cx="2324100" cy="760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r>
              <a:rPr lang="tr-TR" sz="2000"/>
              <a:t>TRAVMA</a:t>
            </a:r>
          </a:p>
          <a:p>
            <a:pPr algn="ctr">
              <a:spcBef>
                <a:spcPct val="20000"/>
              </a:spcBef>
            </a:pPr>
            <a:r>
              <a:rPr lang="tr-TR" sz="2000"/>
              <a:t>(ayrılma, katliam..)</a:t>
            </a:r>
            <a:endParaRPr lang="en-US" sz="2000"/>
          </a:p>
        </p:txBody>
      </p:sp>
      <p:sp>
        <p:nvSpPr>
          <p:cNvPr id="33798" name="Rectangle 6"/>
          <p:cNvSpPr>
            <a:spLocks noChangeArrowheads="1"/>
          </p:cNvSpPr>
          <p:nvPr>
            <p:custDataLst>
              <p:tags r:id="rId7"/>
            </p:custDataLst>
          </p:nvPr>
        </p:nvSpPr>
        <p:spPr bwMode="auto">
          <a:xfrm>
            <a:off x="4583113" y="2143125"/>
            <a:ext cx="2057400" cy="760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r>
              <a:rPr lang="tr-TR" sz="2000" dirty="0"/>
              <a:t>Sert </a:t>
            </a:r>
            <a:r>
              <a:rPr lang="tr-TR" sz="2000" dirty="0" smtClean="0"/>
              <a:t>tepki</a:t>
            </a:r>
          </a:p>
          <a:p>
            <a:pPr algn="ctr">
              <a:spcBef>
                <a:spcPct val="20000"/>
              </a:spcBef>
            </a:pPr>
            <a:r>
              <a:rPr lang="tr-TR" sz="3200" dirty="0" smtClean="0">
                <a:solidFill>
                  <a:srgbClr val="FF0000"/>
                </a:solidFill>
                <a:sym typeface="Wingdings" pitchFamily="2" charset="2"/>
              </a:rPr>
              <a:t></a:t>
            </a:r>
            <a:endParaRPr lang="en-US" sz="3200" dirty="0">
              <a:solidFill>
                <a:srgbClr val="FF0000"/>
              </a:solidFill>
            </a:endParaRPr>
          </a:p>
        </p:txBody>
      </p:sp>
      <p:sp>
        <p:nvSpPr>
          <p:cNvPr id="33799" name="Rectangle 7"/>
          <p:cNvSpPr>
            <a:spLocks noChangeArrowheads="1"/>
          </p:cNvSpPr>
          <p:nvPr>
            <p:custDataLst>
              <p:tags r:id="rId8"/>
            </p:custDataLst>
          </p:nvPr>
        </p:nvSpPr>
        <p:spPr bwMode="auto">
          <a:xfrm>
            <a:off x="2525713" y="2143125"/>
            <a:ext cx="2057400" cy="760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r>
              <a:rPr lang="tr-TR">
                <a:solidFill>
                  <a:srgbClr val="000000"/>
                </a:solidFill>
              </a:rPr>
              <a:t>  </a:t>
            </a:r>
            <a:r>
              <a:rPr lang="tr-TR" sz="2000">
                <a:solidFill>
                  <a:srgbClr val="000000"/>
                </a:solidFill>
                <a:latin typeface="Times New Roman" pitchFamily="18" charset="0"/>
                <a:cs typeface="Times New Roman" pitchFamily="18" charset="0"/>
              </a:rPr>
              <a:t>Ü</a:t>
            </a:r>
            <a:r>
              <a:rPr lang="tr-TR" sz="2000">
                <a:solidFill>
                  <a:srgbClr val="000000"/>
                </a:solidFill>
                <a:cs typeface="Times New Roman" pitchFamily="18" charset="0"/>
              </a:rPr>
              <a:t>st kimliği ret</a:t>
            </a:r>
            <a:r>
              <a:rPr lang="tr-TR">
                <a:solidFill>
                  <a:srgbClr val="000000"/>
                </a:solidFill>
              </a:rPr>
              <a:t>  </a:t>
            </a:r>
            <a:endParaRPr lang="en-US">
              <a:solidFill>
                <a:srgbClr val="000000"/>
              </a:solidFill>
            </a:endParaRPr>
          </a:p>
        </p:txBody>
      </p:sp>
      <p:sp>
        <p:nvSpPr>
          <p:cNvPr id="33800" name="Rectangle 8"/>
          <p:cNvSpPr>
            <a:spLocks noChangeArrowheads="1"/>
          </p:cNvSpPr>
          <p:nvPr>
            <p:custDataLst>
              <p:tags r:id="rId9"/>
            </p:custDataLst>
          </p:nvPr>
        </p:nvSpPr>
        <p:spPr bwMode="auto">
          <a:xfrm>
            <a:off x="179388" y="2143125"/>
            <a:ext cx="2346325" cy="760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r>
              <a:rPr lang="tr-TR" sz="2000"/>
              <a:t>Durum -2</a:t>
            </a:r>
            <a:endParaRPr lang="en-US" sz="2000"/>
          </a:p>
        </p:txBody>
      </p:sp>
      <p:sp>
        <p:nvSpPr>
          <p:cNvPr id="33801" name="Rectangle 9"/>
          <p:cNvSpPr>
            <a:spLocks noChangeArrowheads="1"/>
          </p:cNvSpPr>
          <p:nvPr>
            <p:custDataLst>
              <p:tags r:id="rId10"/>
            </p:custDataLst>
          </p:nvPr>
        </p:nvSpPr>
        <p:spPr bwMode="auto">
          <a:xfrm>
            <a:off x="6640513" y="1138238"/>
            <a:ext cx="2324100" cy="1004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r>
              <a:rPr lang="tr-TR" sz="2000"/>
              <a:t>GÖNÜLLÜ ASİMİLASYON  </a:t>
            </a:r>
            <a:endParaRPr lang="en-US" sz="2000"/>
          </a:p>
        </p:txBody>
      </p:sp>
      <p:sp>
        <p:nvSpPr>
          <p:cNvPr id="33802" name="Rectangle 10"/>
          <p:cNvSpPr>
            <a:spLocks noChangeArrowheads="1"/>
          </p:cNvSpPr>
          <p:nvPr>
            <p:custDataLst>
              <p:tags r:id="rId11"/>
            </p:custDataLst>
          </p:nvPr>
        </p:nvSpPr>
        <p:spPr bwMode="auto">
          <a:xfrm>
            <a:off x="4583113" y="1138238"/>
            <a:ext cx="2057400" cy="1004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r>
              <a:rPr lang="tr-TR" sz="2000" dirty="0" smtClean="0"/>
              <a:t>Memnuniyet</a:t>
            </a:r>
          </a:p>
          <a:p>
            <a:pPr algn="ctr">
              <a:spcBef>
                <a:spcPct val="20000"/>
              </a:spcBef>
            </a:pPr>
            <a:r>
              <a:rPr lang="tr-TR" sz="3600" dirty="0" smtClean="0">
                <a:solidFill>
                  <a:srgbClr val="0070C0"/>
                </a:solidFill>
                <a:sym typeface="Wingdings" pitchFamily="2" charset="2"/>
              </a:rPr>
              <a:t></a:t>
            </a:r>
            <a:r>
              <a:rPr lang="tr-TR" sz="2000" dirty="0" smtClean="0">
                <a:solidFill>
                  <a:srgbClr val="0070C0"/>
                </a:solidFill>
                <a:sym typeface="Wingdings" pitchFamily="2" charset="2"/>
              </a:rPr>
              <a:t> </a:t>
            </a:r>
            <a:r>
              <a:rPr lang="tr-TR" sz="2800" dirty="0" smtClean="0">
                <a:solidFill>
                  <a:srgbClr val="0070C0"/>
                </a:solidFill>
              </a:rPr>
              <a:t> </a:t>
            </a:r>
            <a:endParaRPr lang="en-US" sz="2800" dirty="0">
              <a:solidFill>
                <a:srgbClr val="0070C0"/>
              </a:solidFill>
            </a:endParaRPr>
          </a:p>
        </p:txBody>
      </p:sp>
      <p:sp>
        <p:nvSpPr>
          <p:cNvPr id="33803" name="Rectangle 11"/>
          <p:cNvSpPr>
            <a:spLocks noChangeArrowheads="1"/>
          </p:cNvSpPr>
          <p:nvPr>
            <p:custDataLst>
              <p:tags r:id="rId12"/>
            </p:custDataLst>
          </p:nvPr>
        </p:nvSpPr>
        <p:spPr bwMode="auto">
          <a:xfrm>
            <a:off x="2525713" y="1138238"/>
            <a:ext cx="2057400" cy="1004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r>
              <a:rPr lang="tr-TR" sz="2000">
                <a:solidFill>
                  <a:srgbClr val="000000"/>
                </a:solidFill>
                <a:latin typeface="Times New Roman" pitchFamily="18" charset="0"/>
                <a:cs typeface="Times New Roman" pitchFamily="18" charset="0"/>
              </a:rPr>
              <a:t>Ü</a:t>
            </a:r>
            <a:r>
              <a:rPr lang="tr-TR" sz="2000">
                <a:solidFill>
                  <a:srgbClr val="000000"/>
                </a:solidFill>
                <a:cs typeface="Times New Roman" pitchFamily="18" charset="0"/>
              </a:rPr>
              <a:t>st-kimliği s</a:t>
            </a:r>
            <a:r>
              <a:rPr lang="tr-TR" sz="2000">
                <a:solidFill>
                  <a:srgbClr val="000000"/>
                </a:solidFill>
                <a:latin typeface="Times New Roman" pitchFamily="18" charset="0"/>
                <a:cs typeface="Times New Roman" pitchFamily="18" charset="0"/>
              </a:rPr>
              <a:t>ü</a:t>
            </a:r>
            <a:r>
              <a:rPr lang="tr-TR" sz="2000">
                <a:solidFill>
                  <a:srgbClr val="000000"/>
                </a:solidFill>
                <a:cs typeface="Times New Roman" pitchFamily="18" charset="0"/>
              </a:rPr>
              <a:t>bjektif kimlik olarak kabul</a:t>
            </a:r>
            <a:r>
              <a:rPr lang="tr-TR">
                <a:solidFill>
                  <a:srgbClr val="000000"/>
                </a:solidFill>
                <a:cs typeface="Times New Roman" pitchFamily="18" charset="0"/>
              </a:rPr>
              <a:t>  </a:t>
            </a:r>
            <a:endParaRPr lang="en-US">
              <a:solidFill>
                <a:srgbClr val="000000"/>
              </a:solidFill>
              <a:cs typeface="Times New Roman" pitchFamily="18" charset="0"/>
            </a:endParaRPr>
          </a:p>
        </p:txBody>
      </p:sp>
      <p:sp>
        <p:nvSpPr>
          <p:cNvPr id="33804" name="Rectangle 12"/>
          <p:cNvSpPr>
            <a:spLocks noChangeArrowheads="1"/>
          </p:cNvSpPr>
          <p:nvPr>
            <p:custDataLst>
              <p:tags r:id="rId13"/>
            </p:custDataLst>
          </p:nvPr>
        </p:nvSpPr>
        <p:spPr bwMode="auto">
          <a:xfrm>
            <a:off x="179388" y="1138238"/>
            <a:ext cx="2346325" cy="1004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endParaRPr lang="tr-TR" sz="2000"/>
          </a:p>
          <a:p>
            <a:pPr algn="ctr">
              <a:spcBef>
                <a:spcPct val="20000"/>
              </a:spcBef>
            </a:pPr>
            <a:r>
              <a:rPr lang="tr-TR" sz="2000"/>
              <a:t>Durum -1</a:t>
            </a:r>
            <a:endParaRPr lang="en-US" sz="2000"/>
          </a:p>
        </p:txBody>
      </p:sp>
      <p:sp>
        <p:nvSpPr>
          <p:cNvPr id="33805" name="Rectangle 13"/>
          <p:cNvSpPr>
            <a:spLocks noChangeArrowheads="1"/>
          </p:cNvSpPr>
          <p:nvPr>
            <p:custDataLst>
              <p:tags r:id="rId14"/>
            </p:custDataLst>
          </p:nvPr>
        </p:nvSpPr>
        <p:spPr bwMode="auto">
          <a:xfrm>
            <a:off x="6640513" y="620713"/>
            <a:ext cx="232410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r>
              <a:rPr lang="tr-TR" sz="2000" b="1" dirty="0">
                <a:solidFill>
                  <a:srgbClr val="FF0000"/>
                </a:solidFill>
              </a:rPr>
              <a:t>SONUÇ</a:t>
            </a:r>
            <a:endParaRPr lang="en-US" sz="2000" b="1" dirty="0">
              <a:solidFill>
                <a:srgbClr val="FF0000"/>
              </a:solidFill>
            </a:endParaRPr>
          </a:p>
        </p:txBody>
      </p:sp>
      <p:sp>
        <p:nvSpPr>
          <p:cNvPr id="33806" name="Rectangle 14"/>
          <p:cNvSpPr>
            <a:spLocks noChangeArrowheads="1"/>
          </p:cNvSpPr>
          <p:nvPr>
            <p:custDataLst>
              <p:tags r:id="rId15"/>
            </p:custDataLst>
          </p:nvPr>
        </p:nvSpPr>
        <p:spPr bwMode="auto">
          <a:xfrm>
            <a:off x="4583113" y="620713"/>
            <a:ext cx="205740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r>
              <a:rPr lang="tr-TR" sz="2000" b="1" dirty="0">
                <a:solidFill>
                  <a:srgbClr val="FF0000"/>
                </a:solidFill>
              </a:rPr>
              <a:t>Devlet</a:t>
            </a:r>
            <a:endParaRPr lang="en-US" sz="2000" b="1" dirty="0">
              <a:solidFill>
                <a:srgbClr val="FF0000"/>
              </a:solidFill>
            </a:endParaRPr>
          </a:p>
        </p:txBody>
      </p:sp>
      <p:sp>
        <p:nvSpPr>
          <p:cNvPr id="33807" name="Rectangle 15"/>
          <p:cNvSpPr>
            <a:spLocks noChangeArrowheads="1"/>
          </p:cNvSpPr>
          <p:nvPr>
            <p:custDataLst>
              <p:tags r:id="rId16"/>
            </p:custDataLst>
          </p:nvPr>
        </p:nvSpPr>
        <p:spPr bwMode="auto">
          <a:xfrm>
            <a:off x="2525713" y="620713"/>
            <a:ext cx="205740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r>
              <a:rPr lang="tr-TR" sz="2000" b="1" dirty="0" smtClean="0">
                <a:solidFill>
                  <a:srgbClr val="FF0000"/>
                </a:solidFill>
              </a:rPr>
              <a:t>Vatandaş</a:t>
            </a:r>
            <a:endParaRPr lang="en-US" sz="2800" b="1" dirty="0">
              <a:solidFill>
                <a:srgbClr val="FF0000"/>
              </a:solidFill>
            </a:endParaRPr>
          </a:p>
        </p:txBody>
      </p:sp>
      <p:sp>
        <p:nvSpPr>
          <p:cNvPr id="5136" name="Rectangle 16"/>
          <p:cNvSpPr>
            <a:spLocks noChangeArrowheads="1"/>
          </p:cNvSpPr>
          <p:nvPr>
            <p:custDataLst>
              <p:tags r:id="rId17"/>
            </p:custDataLst>
          </p:nvPr>
        </p:nvSpPr>
        <p:spPr bwMode="auto">
          <a:xfrm>
            <a:off x="179388" y="620713"/>
            <a:ext cx="2346325"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tr-TR" sz="2800"/>
          </a:p>
        </p:txBody>
      </p:sp>
      <p:sp>
        <p:nvSpPr>
          <p:cNvPr id="5137" name="Line 17"/>
          <p:cNvSpPr>
            <a:spLocks noChangeShapeType="1"/>
          </p:cNvSpPr>
          <p:nvPr>
            <p:custDataLst>
              <p:tags r:id="rId18"/>
            </p:custDataLst>
          </p:nvPr>
        </p:nvSpPr>
        <p:spPr bwMode="auto">
          <a:xfrm>
            <a:off x="179388" y="620713"/>
            <a:ext cx="8785225" cy="0"/>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5138" name="Line 18"/>
          <p:cNvSpPr>
            <a:spLocks noChangeShapeType="1"/>
          </p:cNvSpPr>
          <p:nvPr>
            <p:custDataLst>
              <p:tags r:id="rId19"/>
            </p:custDataLst>
          </p:nvPr>
        </p:nvSpPr>
        <p:spPr bwMode="auto">
          <a:xfrm>
            <a:off x="179388" y="1138238"/>
            <a:ext cx="87852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5139" name="Line 19"/>
          <p:cNvSpPr>
            <a:spLocks noChangeShapeType="1"/>
          </p:cNvSpPr>
          <p:nvPr>
            <p:custDataLst>
              <p:tags r:id="rId20"/>
            </p:custDataLst>
          </p:nvPr>
        </p:nvSpPr>
        <p:spPr bwMode="auto">
          <a:xfrm>
            <a:off x="179388" y="2143125"/>
            <a:ext cx="87852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5140" name="Line 20"/>
          <p:cNvSpPr>
            <a:spLocks noChangeShapeType="1"/>
          </p:cNvSpPr>
          <p:nvPr>
            <p:custDataLst>
              <p:tags r:id="rId21"/>
            </p:custDataLst>
          </p:nvPr>
        </p:nvSpPr>
        <p:spPr bwMode="auto">
          <a:xfrm flipV="1">
            <a:off x="179388" y="3068960"/>
            <a:ext cx="87852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5141" name="Line 21"/>
          <p:cNvSpPr>
            <a:spLocks noChangeShapeType="1"/>
          </p:cNvSpPr>
          <p:nvPr>
            <p:custDataLst>
              <p:tags r:id="rId22"/>
            </p:custDataLst>
          </p:nvPr>
        </p:nvSpPr>
        <p:spPr bwMode="auto">
          <a:xfrm>
            <a:off x="179388" y="6038850"/>
            <a:ext cx="8785225" cy="0"/>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5142" name="Line 22"/>
          <p:cNvSpPr>
            <a:spLocks noChangeShapeType="1"/>
          </p:cNvSpPr>
          <p:nvPr>
            <p:custDataLst>
              <p:tags r:id="rId23"/>
            </p:custDataLst>
          </p:nvPr>
        </p:nvSpPr>
        <p:spPr bwMode="auto">
          <a:xfrm>
            <a:off x="179388" y="620713"/>
            <a:ext cx="0" cy="5418137"/>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5143" name="Line 23"/>
          <p:cNvSpPr>
            <a:spLocks noChangeShapeType="1"/>
          </p:cNvSpPr>
          <p:nvPr>
            <p:custDataLst>
              <p:tags r:id="rId24"/>
            </p:custDataLst>
          </p:nvPr>
        </p:nvSpPr>
        <p:spPr bwMode="auto">
          <a:xfrm>
            <a:off x="2525713" y="620713"/>
            <a:ext cx="0" cy="541813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5144" name="Line 24"/>
          <p:cNvSpPr>
            <a:spLocks noChangeShapeType="1"/>
          </p:cNvSpPr>
          <p:nvPr>
            <p:custDataLst>
              <p:tags r:id="rId25"/>
            </p:custDataLst>
          </p:nvPr>
        </p:nvSpPr>
        <p:spPr bwMode="auto">
          <a:xfrm>
            <a:off x="4583113" y="620713"/>
            <a:ext cx="0" cy="541813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5145" name="Line 25"/>
          <p:cNvSpPr>
            <a:spLocks noChangeShapeType="1"/>
          </p:cNvSpPr>
          <p:nvPr>
            <p:custDataLst>
              <p:tags r:id="rId26"/>
            </p:custDataLst>
          </p:nvPr>
        </p:nvSpPr>
        <p:spPr bwMode="auto">
          <a:xfrm>
            <a:off x="6640513" y="620713"/>
            <a:ext cx="0" cy="541813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5146" name="Line 26"/>
          <p:cNvSpPr>
            <a:spLocks noChangeShapeType="1"/>
          </p:cNvSpPr>
          <p:nvPr>
            <p:custDataLst>
              <p:tags r:id="rId27"/>
            </p:custDataLst>
          </p:nvPr>
        </p:nvSpPr>
        <p:spPr bwMode="auto">
          <a:xfrm>
            <a:off x="8964613" y="620713"/>
            <a:ext cx="0" cy="5418137"/>
          </a:xfrm>
          <a:prstGeom prst="line">
            <a:avLst/>
          </a:prstGeom>
          <a:noFill/>
          <a:ln w="28575" cap="sq">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33819" name="Rectangle 27"/>
          <p:cNvSpPr>
            <a:spLocks noChangeArrowheads="1"/>
          </p:cNvSpPr>
          <p:nvPr>
            <p:custDataLst>
              <p:tags r:id="rId28"/>
            </p:custDataLst>
          </p:nvPr>
        </p:nvSpPr>
        <p:spPr bwMode="auto">
          <a:xfrm>
            <a:off x="6659563" y="4473575"/>
            <a:ext cx="2305050" cy="1547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endParaRPr lang="tr-TR" sz="2000" dirty="0"/>
          </a:p>
          <a:p>
            <a:pPr algn="ctr">
              <a:spcBef>
                <a:spcPct val="20000"/>
              </a:spcBef>
            </a:pPr>
            <a:r>
              <a:rPr lang="tr-TR" sz="2000" b="1" dirty="0">
                <a:solidFill>
                  <a:srgbClr val="FF0000"/>
                </a:solidFill>
              </a:rPr>
              <a:t>ÇATIŞMA</a:t>
            </a:r>
            <a:endParaRPr lang="en-US" sz="2000" b="1" dirty="0">
              <a:solidFill>
                <a:srgbClr val="FF0000"/>
              </a:solidFill>
            </a:endParaRPr>
          </a:p>
        </p:txBody>
      </p:sp>
      <p:sp>
        <p:nvSpPr>
          <p:cNvPr id="33820" name="Rectangle 28"/>
          <p:cNvSpPr>
            <a:spLocks noChangeArrowheads="1"/>
          </p:cNvSpPr>
          <p:nvPr>
            <p:custDataLst>
              <p:tags r:id="rId29"/>
            </p:custDataLst>
          </p:nvPr>
        </p:nvSpPr>
        <p:spPr bwMode="auto">
          <a:xfrm>
            <a:off x="4572000" y="4473575"/>
            <a:ext cx="2087563" cy="1547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r>
              <a:rPr lang="tr-TR" dirty="0"/>
              <a:t>Asimilasyonda</a:t>
            </a:r>
          </a:p>
          <a:p>
            <a:pPr algn="ctr">
              <a:spcBef>
                <a:spcPct val="20000"/>
              </a:spcBef>
            </a:pPr>
            <a:r>
              <a:rPr lang="tr-TR" dirty="0"/>
              <a:t>veya kan temelli </a:t>
            </a:r>
          </a:p>
          <a:p>
            <a:pPr algn="ctr">
              <a:spcBef>
                <a:spcPct val="20000"/>
              </a:spcBef>
            </a:pPr>
            <a:r>
              <a:rPr lang="tr-TR" dirty="0"/>
              <a:t>üst-kimlikte  ısrar</a:t>
            </a:r>
            <a:endParaRPr lang="en-US" dirty="0"/>
          </a:p>
        </p:txBody>
      </p:sp>
      <p:sp>
        <p:nvSpPr>
          <p:cNvPr id="33821" name="Rectangle 29"/>
          <p:cNvSpPr>
            <a:spLocks noChangeArrowheads="1"/>
          </p:cNvSpPr>
          <p:nvPr>
            <p:custDataLst>
              <p:tags r:id="rId30"/>
            </p:custDataLst>
          </p:nvPr>
        </p:nvSpPr>
        <p:spPr bwMode="auto">
          <a:xfrm>
            <a:off x="6659563" y="2924175"/>
            <a:ext cx="2305050" cy="154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endParaRPr lang="tr-TR" sz="2000" dirty="0"/>
          </a:p>
          <a:p>
            <a:pPr algn="ctr">
              <a:spcBef>
                <a:spcPct val="20000"/>
              </a:spcBef>
            </a:pPr>
            <a:r>
              <a:rPr lang="tr-TR" sz="2000" b="1" dirty="0">
                <a:solidFill>
                  <a:srgbClr val="0070C0"/>
                </a:solidFill>
              </a:rPr>
              <a:t>UYUM </a:t>
            </a:r>
          </a:p>
          <a:p>
            <a:pPr algn="ctr">
              <a:spcBef>
                <a:spcPct val="20000"/>
              </a:spcBef>
            </a:pPr>
            <a:r>
              <a:rPr lang="tr-TR" sz="2000" b="1" dirty="0">
                <a:solidFill>
                  <a:srgbClr val="0070C0"/>
                </a:solidFill>
              </a:rPr>
              <a:t>ORTAMI</a:t>
            </a:r>
            <a:endParaRPr lang="en-US" sz="2000" b="1" dirty="0">
              <a:solidFill>
                <a:srgbClr val="0070C0"/>
              </a:solidFill>
            </a:endParaRPr>
          </a:p>
        </p:txBody>
      </p:sp>
      <p:sp>
        <p:nvSpPr>
          <p:cNvPr id="33822" name="Rectangle 30"/>
          <p:cNvSpPr>
            <a:spLocks noChangeArrowheads="1"/>
          </p:cNvSpPr>
          <p:nvPr>
            <p:custDataLst>
              <p:tags r:id="rId31"/>
            </p:custDataLst>
          </p:nvPr>
        </p:nvSpPr>
        <p:spPr bwMode="auto">
          <a:xfrm>
            <a:off x="4572000" y="2924175"/>
            <a:ext cx="2087563" cy="154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spcBef>
                <a:spcPct val="20000"/>
              </a:spcBef>
            </a:pPr>
            <a:endParaRPr lang="tr-TR" dirty="0" smtClean="0"/>
          </a:p>
          <a:p>
            <a:pPr algn="ctr">
              <a:spcBef>
                <a:spcPct val="20000"/>
              </a:spcBef>
            </a:pPr>
            <a:r>
              <a:rPr lang="tr-TR" dirty="0" smtClean="0"/>
              <a:t>Alt-kimliğe </a:t>
            </a:r>
            <a:r>
              <a:rPr lang="tr-TR" dirty="0"/>
              <a:t>saygı ve ülkeye </a:t>
            </a:r>
            <a:r>
              <a:rPr lang="tr-TR" dirty="0" err="1"/>
              <a:t>teritoryal</a:t>
            </a:r>
            <a:r>
              <a:rPr lang="tr-TR" dirty="0"/>
              <a:t>     </a:t>
            </a:r>
          </a:p>
          <a:p>
            <a:pPr algn="ctr">
              <a:spcBef>
                <a:spcPct val="20000"/>
              </a:spcBef>
            </a:pPr>
            <a:r>
              <a:rPr lang="tr-TR" dirty="0"/>
              <a:t>üst-kimlik</a:t>
            </a:r>
            <a:endParaRPr lang="en-US" dirty="0"/>
          </a:p>
        </p:txBody>
      </p:sp>
      <p:sp>
        <p:nvSpPr>
          <p:cNvPr id="5151" name="Line 31"/>
          <p:cNvSpPr>
            <a:spLocks noChangeShapeType="1"/>
          </p:cNvSpPr>
          <p:nvPr>
            <p:custDataLst>
              <p:tags r:id="rId32"/>
            </p:custDataLst>
          </p:nvPr>
        </p:nvSpPr>
        <p:spPr bwMode="auto">
          <a:xfrm>
            <a:off x="4572000" y="2924175"/>
            <a:ext cx="2087563"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rgbClr val="000000"/>
                </a:solidFill>
                <a:round/>
                <a:headEnd/>
                <a:tailEnd/>
              </a14:hiddenLine>
            </a:ext>
          </a:extLst>
        </p:spPr>
        <p:txBody>
          <a:bodyPr/>
          <a:lstStyle/>
          <a:p>
            <a:endParaRPr lang="tr-TR"/>
          </a:p>
        </p:txBody>
      </p:sp>
      <p:sp>
        <p:nvSpPr>
          <p:cNvPr id="5152" name="Line 32"/>
          <p:cNvSpPr>
            <a:spLocks noChangeShapeType="1"/>
          </p:cNvSpPr>
          <p:nvPr>
            <p:custDataLst>
              <p:tags r:id="rId33"/>
            </p:custDataLst>
          </p:nvPr>
        </p:nvSpPr>
        <p:spPr bwMode="auto">
          <a:xfrm>
            <a:off x="4572000" y="4473575"/>
            <a:ext cx="439261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tr-TR"/>
          </a:p>
        </p:txBody>
      </p:sp>
      <p:sp>
        <p:nvSpPr>
          <p:cNvPr id="5153" name="Line 33"/>
          <p:cNvSpPr>
            <a:spLocks noChangeShapeType="1"/>
          </p:cNvSpPr>
          <p:nvPr>
            <p:custDataLst>
              <p:tags r:id="rId34"/>
            </p:custDataLst>
          </p:nvPr>
        </p:nvSpPr>
        <p:spPr bwMode="auto">
          <a:xfrm>
            <a:off x="4572000" y="6021388"/>
            <a:ext cx="2087563"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rgbClr val="000000"/>
                </a:solidFill>
                <a:round/>
                <a:headEnd/>
                <a:tailEnd/>
              </a14:hiddenLine>
            </a:ext>
          </a:extLst>
        </p:spPr>
        <p:txBody>
          <a:bodyPr/>
          <a:lstStyle/>
          <a:p>
            <a:endParaRPr lang="tr-TR"/>
          </a:p>
        </p:txBody>
      </p:sp>
      <p:sp>
        <p:nvSpPr>
          <p:cNvPr id="5154" name="Line 34"/>
          <p:cNvSpPr>
            <a:spLocks noChangeShapeType="1"/>
          </p:cNvSpPr>
          <p:nvPr>
            <p:custDataLst>
              <p:tags r:id="rId35"/>
            </p:custDataLst>
          </p:nvPr>
        </p:nvSpPr>
        <p:spPr bwMode="auto">
          <a:xfrm>
            <a:off x="4572000" y="2924175"/>
            <a:ext cx="0" cy="15494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rgbClr val="000000"/>
                </a:solidFill>
                <a:round/>
                <a:headEnd/>
                <a:tailEnd/>
              </a14:hiddenLine>
            </a:ext>
          </a:extLst>
        </p:spPr>
        <p:txBody>
          <a:bodyPr/>
          <a:lstStyle/>
          <a:p>
            <a:endParaRPr lang="tr-TR"/>
          </a:p>
        </p:txBody>
      </p:sp>
      <p:sp>
        <p:nvSpPr>
          <p:cNvPr id="5155" name="Line 35"/>
          <p:cNvSpPr>
            <a:spLocks noChangeShapeType="1"/>
          </p:cNvSpPr>
          <p:nvPr>
            <p:custDataLst>
              <p:tags r:id="rId36"/>
            </p:custDataLst>
          </p:nvPr>
        </p:nvSpPr>
        <p:spPr bwMode="auto">
          <a:xfrm>
            <a:off x="8964613" y="2924175"/>
            <a:ext cx="0" cy="15494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rgbClr val="000000"/>
                </a:solidFill>
                <a:round/>
                <a:headEnd/>
                <a:tailEnd/>
              </a14:hiddenLine>
            </a:ext>
          </a:extLst>
        </p:spPr>
        <p:txBody>
          <a:bodyPr/>
          <a:lstStyle/>
          <a:p>
            <a:endParaRPr lang="tr-TR"/>
          </a:p>
        </p:txBody>
      </p:sp>
      <p:sp>
        <p:nvSpPr>
          <p:cNvPr id="5156" name="Line 36"/>
          <p:cNvSpPr>
            <a:spLocks noChangeShapeType="1"/>
          </p:cNvSpPr>
          <p:nvPr>
            <p:custDataLst>
              <p:tags r:id="rId37"/>
            </p:custDataLst>
          </p:nvPr>
        </p:nvSpPr>
        <p:spPr bwMode="auto">
          <a:xfrm>
            <a:off x="6659563" y="2924175"/>
            <a:ext cx="230505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rgbClr val="000000"/>
                </a:solidFill>
                <a:round/>
                <a:headEnd/>
                <a:tailEnd/>
              </a14:hiddenLine>
            </a:ext>
          </a:extLst>
        </p:spPr>
        <p:txBody>
          <a:bodyPr/>
          <a:lstStyle/>
          <a:p>
            <a:endParaRPr lang="tr-TR"/>
          </a:p>
        </p:txBody>
      </p:sp>
      <p:sp>
        <p:nvSpPr>
          <p:cNvPr id="5157" name="Line 37"/>
          <p:cNvSpPr>
            <a:spLocks noChangeShapeType="1"/>
          </p:cNvSpPr>
          <p:nvPr>
            <p:custDataLst>
              <p:tags r:id="rId38"/>
            </p:custDataLst>
          </p:nvPr>
        </p:nvSpPr>
        <p:spPr bwMode="auto">
          <a:xfrm>
            <a:off x="4572000" y="4473575"/>
            <a:ext cx="0" cy="1547813"/>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rgbClr val="000000"/>
                </a:solidFill>
                <a:round/>
                <a:headEnd/>
                <a:tailEnd/>
              </a14:hiddenLine>
            </a:ext>
          </a:extLst>
        </p:spPr>
        <p:txBody>
          <a:bodyPr/>
          <a:lstStyle/>
          <a:p>
            <a:endParaRPr lang="tr-TR"/>
          </a:p>
        </p:txBody>
      </p:sp>
      <p:sp>
        <p:nvSpPr>
          <p:cNvPr id="5158" name="Line 38"/>
          <p:cNvSpPr>
            <a:spLocks noChangeShapeType="1"/>
          </p:cNvSpPr>
          <p:nvPr>
            <p:custDataLst>
              <p:tags r:id="rId39"/>
            </p:custDataLst>
          </p:nvPr>
        </p:nvSpPr>
        <p:spPr bwMode="auto">
          <a:xfrm>
            <a:off x="8964613" y="4473575"/>
            <a:ext cx="0" cy="1547813"/>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rgbClr val="000000"/>
                </a:solidFill>
                <a:round/>
                <a:headEnd/>
                <a:tailEnd/>
              </a14:hiddenLine>
            </a:ext>
          </a:extLst>
        </p:spPr>
        <p:txBody>
          <a:bodyPr/>
          <a:lstStyle/>
          <a:p>
            <a:endParaRPr lang="tr-TR"/>
          </a:p>
        </p:txBody>
      </p:sp>
      <p:sp>
        <p:nvSpPr>
          <p:cNvPr id="5159" name="Line 39"/>
          <p:cNvSpPr>
            <a:spLocks noChangeShapeType="1"/>
          </p:cNvSpPr>
          <p:nvPr>
            <p:custDataLst>
              <p:tags r:id="rId40"/>
            </p:custDataLst>
          </p:nvPr>
        </p:nvSpPr>
        <p:spPr bwMode="auto">
          <a:xfrm>
            <a:off x="6659563" y="6021388"/>
            <a:ext cx="230505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rgbClr val="000000"/>
                </a:solidFill>
                <a:round/>
                <a:headEnd/>
                <a:tailEnd/>
              </a14:hiddenLine>
            </a:ext>
          </a:extLst>
        </p:spPr>
        <p:txBody>
          <a:bodyPr/>
          <a:lstStyle/>
          <a:p>
            <a:endParaRPr lang="tr-TR"/>
          </a:p>
        </p:txBody>
      </p:sp>
    </p:spTree>
    <p:custDataLst>
      <p:tags r:id="rId1"/>
    </p:custDataLst>
    <p:extLst>
      <p:ext uri="{BB962C8B-B14F-4D97-AF65-F5344CB8AC3E}">
        <p14:creationId xmlns:p14="http://schemas.microsoft.com/office/powerpoint/2010/main" xmlns="" val="2324738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807"/>
                                        </p:tgtEl>
                                        <p:attrNameLst>
                                          <p:attrName>style.visibility</p:attrName>
                                        </p:attrNameLst>
                                      </p:cBhvr>
                                      <p:to>
                                        <p:strVal val="visible"/>
                                      </p:to>
                                    </p:set>
                                    <p:animEffect transition="in" filter="checkerboard(across)">
                                      <p:cBhvr>
                                        <p:cTn id="7" dur="500"/>
                                        <p:tgtEl>
                                          <p:spTgt spid="338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3806"/>
                                        </p:tgtEl>
                                        <p:attrNameLst>
                                          <p:attrName>style.visibility</p:attrName>
                                        </p:attrNameLst>
                                      </p:cBhvr>
                                      <p:to>
                                        <p:strVal val="visible"/>
                                      </p:to>
                                    </p:set>
                                    <p:animEffect transition="in" filter="checkerboard(across)">
                                      <p:cBhvr>
                                        <p:cTn id="12" dur="500"/>
                                        <p:tgtEl>
                                          <p:spTgt spid="338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3805"/>
                                        </p:tgtEl>
                                        <p:attrNameLst>
                                          <p:attrName>style.visibility</p:attrName>
                                        </p:attrNameLst>
                                      </p:cBhvr>
                                      <p:to>
                                        <p:strVal val="visible"/>
                                      </p:to>
                                    </p:set>
                                    <p:animEffect transition="in" filter="checkerboard(across)">
                                      <p:cBhvr>
                                        <p:cTn id="17" dur="500"/>
                                        <p:tgtEl>
                                          <p:spTgt spid="338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3804"/>
                                        </p:tgtEl>
                                        <p:attrNameLst>
                                          <p:attrName>style.visibility</p:attrName>
                                        </p:attrNameLst>
                                      </p:cBhvr>
                                      <p:to>
                                        <p:strVal val="visible"/>
                                      </p:to>
                                    </p:set>
                                    <p:animEffect transition="in" filter="checkerboard(across)">
                                      <p:cBhvr>
                                        <p:cTn id="22" dur="500"/>
                                        <p:tgtEl>
                                          <p:spTgt spid="338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3803"/>
                                        </p:tgtEl>
                                        <p:attrNameLst>
                                          <p:attrName>style.visibility</p:attrName>
                                        </p:attrNameLst>
                                      </p:cBhvr>
                                      <p:to>
                                        <p:strVal val="visible"/>
                                      </p:to>
                                    </p:set>
                                    <p:animEffect transition="in" filter="checkerboard(across)">
                                      <p:cBhvr>
                                        <p:cTn id="27" dur="500"/>
                                        <p:tgtEl>
                                          <p:spTgt spid="3380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3802"/>
                                        </p:tgtEl>
                                        <p:attrNameLst>
                                          <p:attrName>style.visibility</p:attrName>
                                        </p:attrNameLst>
                                      </p:cBhvr>
                                      <p:to>
                                        <p:strVal val="visible"/>
                                      </p:to>
                                    </p:set>
                                    <p:animEffect transition="in" filter="checkerboard(across)">
                                      <p:cBhvr>
                                        <p:cTn id="32" dur="500"/>
                                        <p:tgtEl>
                                          <p:spTgt spid="3380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3801"/>
                                        </p:tgtEl>
                                        <p:attrNameLst>
                                          <p:attrName>style.visibility</p:attrName>
                                        </p:attrNameLst>
                                      </p:cBhvr>
                                      <p:to>
                                        <p:strVal val="visible"/>
                                      </p:to>
                                    </p:set>
                                    <p:animEffect transition="in" filter="checkerboard(across)">
                                      <p:cBhvr>
                                        <p:cTn id="37" dur="500"/>
                                        <p:tgtEl>
                                          <p:spTgt spid="3380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3800"/>
                                        </p:tgtEl>
                                        <p:attrNameLst>
                                          <p:attrName>style.visibility</p:attrName>
                                        </p:attrNameLst>
                                      </p:cBhvr>
                                      <p:to>
                                        <p:strVal val="visible"/>
                                      </p:to>
                                    </p:set>
                                    <p:animEffect transition="in" filter="checkerboard(across)">
                                      <p:cBhvr>
                                        <p:cTn id="42" dur="500"/>
                                        <p:tgtEl>
                                          <p:spTgt spid="3380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3799"/>
                                        </p:tgtEl>
                                        <p:attrNameLst>
                                          <p:attrName>style.visibility</p:attrName>
                                        </p:attrNameLst>
                                      </p:cBhvr>
                                      <p:to>
                                        <p:strVal val="visible"/>
                                      </p:to>
                                    </p:set>
                                    <p:animEffect transition="in" filter="checkerboard(across)">
                                      <p:cBhvr>
                                        <p:cTn id="47" dur="500"/>
                                        <p:tgtEl>
                                          <p:spTgt spid="3379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3798"/>
                                        </p:tgtEl>
                                        <p:attrNameLst>
                                          <p:attrName>style.visibility</p:attrName>
                                        </p:attrNameLst>
                                      </p:cBhvr>
                                      <p:to>
                                        <p:strVal val="visible"/>
                                      </p:to>
                                    </p:set>
                                    <p:animEffect transition="in" filter="checkerboard(across)">
                                      <p:cBhvr>
                                        <p:cTn id="52" dur="500"/>
                                        <p:tgtEl>
                                          <p:spTgt spid="3379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3797"/>
                                        </p:tgtEl>
                                        <p:attrNameLst>
                                          <p:attrName>style.visibility</p:attrName>
                                        </p:attrNameLst>
                                      </p:cBhvr>
                                      <p:to>
                                        <p:strVal val="visible"/>
                                      </p:to>
                                    </p:set>
                                    <p:animEffect transition="in" filter="checkerboard(across)">
                                      <p:cBhvr>
                                        <p:cTn id="57" dur="500"/>
                                        <p:tgtEl>
                                          <p:spTgt spid="3379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3796"/>
                                        </p:tgtEl>
                                        <p:attrNameLst>
                                          <p:attrName>style.visibility</p:attrName>
                                        </p:attrNameLst>
                                      </p:cBhvr>
                                      <p:to>
                                        <p:strVal val="visible"/>
                                      </p:to>
                                    </p:set>
                                    <p:animEffect transition="in" filter="checkerboard(across)">
                                      <p:cBhvr>
                                        <p:cTn id="62" dur="500"/>
                                        <p:tgtEl>
                                          <p:spTgt spid="3379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3795"/>
                                        </p:tgtEl>
                                        <p:attrNameLst>
                                          <p:attrName>style.visibility</p:attrName>
                                        </p:attrNameLst>
                                      </p:cBhvr>
                                      <p:to>
                                        <p:strVal val="visible"/>
                                      </p:to>
                                    </p:set>
                                    <p:animEffect transition="in" filter="checkerboard(across)">
                                      <p:cBhvr>
                                        <p:cTn id="67" dur="500"/>
                                        <p:tgtEl>
                                          <p:spTgt spid="3379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3822"/>
                                        </p:tgtEl>
                                        <p:attrNameLst>
                                          <p:attrName>style.visibility</p:attrName>
                                        </p:attrNameLst>
                                      </p:cBhvr>
                                      <p:to>
                                        <p:strVal val="visible"/>
                                      </p:to>
                                    </p:set>
                                    <p:animEffect transition="in" filter="checkerboard(across)">
                                      <p:cBhvr>
                                        <p:cTn id="72" dur="500"/>
                                        <p:tgtEl>
                                          <p:spTgt spid="3382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3821"/>
                                        </p:tgtEl>
                                        <p:attrNameLst>
                                          <p:attrName>style.visibility</p:attrName>
                                        </p:attrNameLst>
                                      </p:cBhvr>
                                      <p:to>
                                        <p:strVal val="visible"/>
                                      </p:to>
                                    </p:set>
                                    <p:animEffect transition="in" filter="checkerboard(across)">
                                      <p:cBhvr>
                                        <p:cTn id="77" dur="500"/>
                                        <p:tgtEl>
                                          <p:spTgt spid="3382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33820"/>
                                        </p:tgtEl>
                                        <p:attrNameLst>
                                          <p:attrName>style.visibility</p:attrName>
                                        </p:attrNameLst>
                                      </p:cBhvr>
                                      <p:to>
                                        <p:strVal val="visible"/>
                                      </p:to>
                                    </p:set>
                                    <p:animEffect transition="in" filter="checkerboard(across)">
                                      <p:cBhvr>
                                        <p:cTn id="82" dur="500"/>
                                        <p:tgtEl>
                                          <p:spTgt spid="3382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33819"/>
                                        </p:tgtEl>
                                        <p:attrNameLst>
                                          <p:attrName>style.visibility</p:attrName>
                                        </p:attrNameLst>
                                      </p:cBhvr>
                                      <p:to>
                                        <p:strVal val="visible"/>
                                      </p:to>
                                    </p:set>
                                    <p:animEffect transition="in" filter="checkerboard(across)">
                                      <p:cBhvr>
                                        <p:cTn id="87" dur="500"/>
                                        <p:tgtEl>
                                          <p:spTgt spid="33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P spid="33796" grpId="0"/>
      <p:bldP spid="33797" grpId="0"/>
      <p:bldP spid="33798" grpId="0"/>
      <p:bldP spid="33799" grpId="0"/>
      <p:bldP spid="33800" grpId="0"/>
      <p:bldP spid="33801" grpId="0"/>
      <p:bldP spid="33802" grpId="0"/>
      <p:bldP spid="33803" grpId="0"/>
      <p:bldP spid="33804" grpId="0"/>
      <p:bldP spid="33805" grpId="0"/>
      <p:bldP spid="33806" grpId="0"/>
      <p:bldP spid="33807" grpId="0"/>
      <p:bldP spid="33819" grpId="0"/>
      <p:bldP spid="33820" grpId="0"/>
      <p:bldP spid="33821" grpId="0"/>
      <p:bldP spid="338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custDataLst>
              <p:tags r:id="rId2"/>
            </p:custDataLst>
          </p:nvPr>
        </p:nvSpPr>
        <p:spPr bwMode="auto">
          <a:xfrm>
            <a:off x="457200" y="274638"/>
            <a:ext cx="8229600" cy="944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marL="342900" indent="-3429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9pPr>
          </a:lstStyle>
          <a:p>
            <a:pPr marL="0" indent="0" algn="ctr" eaLnBrk="1" hangingPunct="1">
              <a:buClr>
                <a:srgbClr val="000000"/>
              </a:buClr>
              <a:buSzPct val="100000"/>
            </a:pPr>
            <a:r>
              <a:rPr lang="tr-TR" sz="2400" dirty="0">
                <a:solidFill>
                  <a:srgbClr val="000000"/>
                </a:solidFill>
                <a:ea typeface="Arial Unicode MS" pitchFamily="34" charset="-128"/>
                <a:cs typeface="Arial Unicode MS" pitchFamily="34" charset="-128"/>
              </a:rPr>
              <a:t>Ü</a:t>
            </a:r>
            <a:r>
              <a:rPr lang="en-GB" sz="2400" dirty="0" err="1" smtClean="0">
                <a:solidFill>
                  <a:srgbClr val="000000"/>
                </a:solidFill>
                <a:ea typeface="Arial Unicode MS" pitchFamily="34" charset="-128"/>
                <a:cs typeface="Arial Unicode MS" pitchFamily="34" charset="-128"/>
              </a:rPr>
              <a:t>st</a:t>
            </a:r>
            <a:r>
              <a:rPr lang="tr-TR" sz="2400" dirty="0" smtClean="0">
                <a:solidFill>
                  <a:srgbClr val="000000"/>
                </a:solidFill>
                <a:ea typeface="Arial Unicode MS" pitchFamily="34" charset="-128"/>
                <a:cs typeface="Arial Unicode MS" pitchFamily="34" charset="-128"/>
              </a:rPr>
              <a:t> Kimlik - </a:t>
            </a:r>
            <a:r>
              <a:rPr lang="en-GB" sz="2400" dirty="0" smtClean="0">
                <a:solidFill>
                  <a:srgbClr val="000000"/>
                </a:solidFill>
                <a:ea typeface="Arial Unicode MS" pitchFamily="34" charset="-128"/>
                <a:cs typeface="Arial Unicode MS" pitchFamily="34" charset="-128"/>
              </a:rPr>
              <a:t>Alt </a:t>
            </a:r>
            <a:r>
              <a:rPr lang="en-GB" sz="2400" dirty="0" err="1">
                <a:solidFill>
                  <a:srgbClr val="000000"/>
                </a:solidFill>
                <a:ea typeface="Arial Unicode MS" pitchFamily="34" charset="-128"/>
                <a:cs typeface="Arial Unicode MS" pitchFamily="34" charset="-128"/>
              </a:rPr>
              <a:t>Kimlikler</a:t>
            </a:r>
            <a:r>
              <a:rPr lang="en-GB" sz="2400" dirty="0">
                <a:solidFill>
                  <a:srgbClr val="000000"/>
                </a:solidFill>
                <a:ea typeface="Arial Unicode MS" pitchFamily="34" charset="-128"/>
                <a:cs typeface="Arial Unicode MS" pitchFamily="34" charset="-128"/>
              </a:rPr>
              <a:t> </a:t>
            </a:r>
            <a:r>
              <a:rPr lang="tr-TR" sz="2400" dirty="0">
                <a:solidFill>
                  <a:srgbClr val="000000"/>
                </a:solidFill>
                <a:ea typeface="Arial Unicode MS" pitchFamily="34" charset="-128"/>
                <a:cs typeface="Arial Unicode MS" pitchFamily="34" charset="-128"/>
              </a:rPr>
              <a:t>İlişkisi </a:t>
            </a:r>
          </a:p>
          <a:p>
            <a:pPr algn="ctr" eaLnBrk="1" hangingPunct="1">
              <a:buClr>
                <a:srgbClr val="000000"/>
              </a:buClr>
              <a:buSzPct val="100000"/>
              <a:buFont typeface="Arial" charset="0"/>
              <a:buNone/>
            </a:pPr>
            <a:r>
              <a:rPr lang="tr-TR" sz="2400" dirty="0">
                <a:solidFill>
                  <a:srgbClr val="000000"/>
                </a:solidFill>
                <a:ea typeface="Arial Unicode MS" pitchFamily="34" charset="-128"/>
                <a:cs typeface="Arial Unicode MS" pitchFamily="34" charset="-128"/>
              </a:rPr>
              <a:t>(</a:t>
            </a:r>
            <a:r>
              <a:rPr lang="en-GB" sz="2400" dirty="0" err="1">
                <a:solidFill>
                  <a:srgbClr val="FF3300"/>
                </a:solidFill>
                <a:ea typeface="Arial Unicode MS" pitchFamily="34" charset="-128"/>
                <a:cs typeface="Arial Unicode MS" pitchFamily="34" charset="-128"/>
              </a:rPr>
              <a:t>Osmanlı</a:t>
            </a:r>
            <a:r>
              <a:rPr lang="tr-TR" sz="2400" dirty="0">
                <a:solidFill>
                  <a:srgbClr val="FF3300"/>
                </a:solidFill>
                <a:ea typeface="Arial Unicode MS" pitchFamily="34" charset="-128"/>
                <a:cs typeface="Arial Unicode MS" pitchFamily="34" charset="-128"/>
              </a:rPr>
              <a:t> İmparatorluğu</a:t>
            </a:r>
            <a:r>
              <a:rPr lang="tr-TR" sz="2400" dirty="0">
                <a:solidFill>
                  <a:srgbClr val="000000"/>
                </a:solidFill>
                <a:ea typeface="Arial Unicode MS" pitchFamily="34" charset="-128"/>
                <a:cs typeface="Arial Unicode MS" pitchFamily="34" charset="-128"/>
              </a:rPr>
              <a:t>) </a:t>
            </a:r>
            <a:endParaRPr lang="en-GB" sz="2400" dirty="0">
              <a:solidFill>
                <a:srgbClr val="000000"/>
              </a:solidFill>
              <a:ea typeface="Arial Unicode MS" pitchFamily="34" charset="-128"/>
              <a:cs typeface="Arial Unicode MS" pitchFamily="34" charset="-128"/>
            </a:endParaRPr>
          </a:p>
        </p:txBody>
      </p:sp>
      <p:sp>
        <p:nvSpPr>
          <p:cNvPr id="10243" name="AutoShape 3"/>
          <p:cNvSpPr>
            <a:spLocks noChangeArrowheads="1"/>
          </p:cNvSpPr>
          <p:nvPr>
            <p:custDataLst>
              <p:tags r:id="rId3"/>
            </p:custDataLst>
          </p:nvPr>
        </p:nvSpPr>
        <p:spPr bwMode="auto">
          <a:xfrm>
            <a:off x="431800" y="1585913"/>
            <a:ext cx="8208963" cy="4464050"/>
          </a:xfrm>
          <a:prstGeom prst="roundRect">
            <a:avLst>
              <a:gd name="adj" fmla="val 32"/>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tr-TR"/>
          </a:p>
        </p:txBody>
      </p:sp>
      <p:sp>
        <p:nvSpPr>
          <p:cNvPr id="10244" name="AutoShape 4"/>
          <p:cNvSpPr>
            <a:spLocks noChangeArrowheads="1"/>
          </p:cNvSpPr>
          <p:nvPr>
            <p:custDataLst>
              <p:tags r:id="rId4"/>
            </p:custDataLst>
          </p:nvPr>
        </p:nvSpPr>
        <p:spPr bwMode="auto">
          <a:xfrm>
            <a:off x="468313" y="1341438"/>
            <a:ext cx="8135937" cy="4464050"/>
          </a:xfrm>
          <a:prstGeom prst="roundRect">
            <a:avLst>
              <a:gd name="adj" fmla="val 32"/>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tr-TR"/>
          </a:p>
        </p:txBody>
      </p:sp>
      <p:cxnSp>
        <p:nvCxnSpPr>
          <p:cNvPr id="10245" name="AutoShape 5"/>
          <p:cNvCxnSpPr>
            <a:cxnSpLocks noChangeShapeType="1"/>
            <a:stCxn id="34835" idx="0"/>
            <a:endCxn id="34828" idx="2"/>
          </p:cNvCxnSpPr>
          <p:nvPr>
            <p:custDataLst>
              <p:tags r:id="rId5"/>
            </p:custDataLst>
          </p:nvPr>
        </p:nvCxnSpPr>
        <p:spPr bwMode="auto">
          <a:xfrm rot="5400000" flipH="1">
            <a:off x="5872163" y="1795463"/>
            <a:ext cx="862012" cy="3586162"/>
          </a:xfrm>
          <a:prstGeom prst="bentConnector3">
            <a:avLst>
              <a:gd name="adj1" fmla="val 50093"/>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0246" name="AutoShape 6"/>
          <p:cNvCxnSpPr>
            <a:cxnSpLocks noChangeShapeType="1"/>
            <a:stCxn id="34834" idx="0"/>
            <a:endCxn id="34828" idx="2"/>
          </p:cNvCxnSpPr>
          <p:nvPr>
            <p:custDataLst>
              <p:tags r:id="rId6"/>
            </p:custDataLst>
          </p:nvPr>
        </p:nvCxnSpPr>
        <p:spPr bwMode="auto">
          <a:xfrm rot="5400000" flipH="1">
            <a:off x="5279232" y="2388394"/>
            <a:ext cx="862012" cy="2400300"/>
          </a:xfrm>
          <a:prstGeom prst="bentConnector3">
            <a:avLst>
              <a:gd name="adj1" fmla="val 50093"/>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0247" name="AutoShape 7"/>
          <p:cNvCxnSpPr>
            <a:cxnSpLocks noChangeShapeType="1"/>
            <a:stCxn id="34833" idx="0"/>
            <a:endCxn id="34828" idx="2"/>
          </p:cNvCxnSpPr>
          <p:nvPr>
            <p:custDataLst>
              <p:tags r:id="rId7"/>
            </p:custDataLst>
          </p:nvPr>
        </p:nvCxnSpPr>
        <p:spPr bwMode="auto">
          <a:xfrm rot="5400000" flipH="1">
            <a:off x="4686301" y="2981325"/>
            <a:ext cx="862012" cy="1214437"/>
          </a:xfrm>
          <a:prstGeom prst="bentConnector3">
            <a:avLst>
              <a:gd name="adj1" fmla="val 50093"/>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0248" name="AutoShape 8"/>
          <p:cNvCxnSpPr>
            <a:cxnSpLocks noChangeShapeType="1"/>
            <a:stCxn id="34832" idx="0"/>
            <a:endCxn id="34828" idx="2"/>
          </p:cNvCxnSpPr>
          <p:nvPr>
            <p:custDataLst>
              <p:tags r:id="rId8"/>
            </p:custDataLst>
          </p:nvPr>
        </p:nvCxnSpPr>
        <p:spPr bwMode="auto">
          <a:xfrm rot="5400000" flipH="1">
            <a:off x="4093370" y="3574256"/>
            <a:ext cx="862012" cy="28575"/>
          </a:xfrm>
          <a:prstGeom prst="bentConnector3">
            <a:avLst>
              <a:gd name="adj1" fmla="val 50093"/>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0249" name="AutoShape 9"/>
          <p:cNvCxnSpPr>
            <a:cxnSpLocks noChangeShapeType="1"/>
            <a:stCxn id="34831" idx="0"/>
            <a:endCxn id="34828" idx="2"/>
          </p:cNvCxnSpPr>
          <p:nvPr>
            <p:custDataLst>
              <p:tags r:id="rId9"/>
            </p:custDataLst>
          </p:nvPr>
        </p:nvCxnSpPr>
        <p:spPr bwMode="auto">
          <a:xfrm rot="-5400000">
            <a:off x="3499645" y="3009106"/>
            <a:ext cx="862012" cy="1158875"/>
          </a:xfrm>
          <a:prstGeom prst="bentConnector3">
            <a:avLst>
              <a:gd name="adj1" fmla="val 50093"/>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0250" name="AutoShape 10"/>
          <p:cNvCxnSpPr>
            <a:cxnSpLocks noChangeShapeType="1"/>
            <a:stCxn id="34830" idx="0"/>
            <a:endCxn id="34828" idx="2"/>
          </p:cNvCxnSpPr>
          <p:nvPr>
            <p:custDataLst>
              <p:tags r:id="rId10"/>
            </p:custDataLst>
          </p:nvPr>
        </p:nvCxnSpPr>
        <p:spPr bwMode="auto">
          <a:xfrm rot="-5400000">
            <a:off x="2906713" y="2416175"/>
            <a:ext cx="862012" cy="2344738"/>
          </a:xfrm>
          <a:prstGeom prst="bentConnector3">
            <a:avLst>
              <a:gd name="adj1" fmla="val 50093"/>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0251" name="AutoShape 11"/>
          <p:cNvCxnSpPr>
            <a:cxnSpLocks noChangeShapeType="1"/>
            <a:stCxn id="34829" idx="0"/>
            <a:endCxn id="34828" idx="2"/>
          </p:cNvCxnSpPr>
          <p:nvPr>
            <p:custDataLst>
              <p:tags r:id="rId11"/>
            </p:custDataLst>
          </p:nvPr>
        </p:nvCxnSpPr>
        <p:spPr bwMode="auto">
          <a:xfrm rot="-5400000">
            <a:off x="2312988" y="1822450"/>
            <a:ext cx="862012" cy="3532188"/>
          </a:xfrm>
          <a:prstGeom prst="bentConnector3">
            <a:avLst>
              <a:gd name="adj1" fmla="val 50093"/>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sp>
        <p:nvSpPr>
          <p:cNvPr id="34828" name="AutoShape 12"/>
          <p:cNvSpPr>
            <a:spLocks noChangeArrowheads="1"/>
          </p:cNvSpPr>
          <p:nvPr>
            <p:custDataLst>
              <p:tags r:id="rId12"/>
            </p:custDataLst>
          </p:nvPr>
        </p:nvSpPr>
        <p:spPr bwMode="auto">
          <a:xfrm>
            <a:off x="3886200" y="1371600"/>
            <a:ext cx="1246188" cy="1785938"/>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b="1" dirty="0" err="1">
                <a:ea typeface="Arial Unicode MS" pitchFamily="34" charset="-128"/>
                <a:cs typeface="Arial Unicode MS" pitchFamily="34" charset="-128"/>
              </a:rPr>
              <a:t>Osmanlı</a:t>
            </a:r>
            <a:endParaRPr lang="en-GB" sz="2200" b="1" dirty="0">
              <a:ea typeface="Arial Unicode MS" pitchFamily="34" charset="-128"/>
              <a:cs typeface="Arial Unicode MS" pitchFamily="34" charset="-128"/>
            </a:endParaRPr>
          </a:p>
        </p:txBody>
      </p:sp>
      <p:sp>
        <p:nvSpPr>
          <p:cNvPr id="34829" name="AutoShape 13"/>
          <p:cNvSpPr>
            <a:spLocks noChangeArrowheads="1"/>
          </p:cNvSpPr>
          <p:nvPr>
            <p:custDataLst>
              <p:tags r:id="rId13"/>
            </p:custDataLst>
          </p:nvPr>
        </p:nvSpPr>
        <p:spPr bwMode="auto">
          <a:xfrm>
            <a:off x="468313" y="4019550"/>
            <a:ext cx="1017587" cy="1785938"/>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a:solidFill>
                  <a:srgbClr val="000000"/>
                </a:solidFill>
                <a:ea typeface="Arial Unicode MS" pitchFamily="34" charset="-128"/>
                <a:cs typeface="Arial Unicode MS" pitchFamily="34" charset="-128"/>
              </a:rPr>
              <a:t>Türk</a:t>
            </a:r>
          </a:p>
        </p:txBody>
      </p:sp>
      <p:sp>
        <p:nvSpPr>
          <p:cNvPr id="34830" name="AutoShape 14"/>
          <p:cNvSpPr>
            <a:spLocks noChangeArrowheads="1"/>
          </p:cNvSpPr>
          <p:nvPr>
            <p:custDataLst>
              <p:tags r:id="rId14"/>
            </p:custDataLst>
          </p:nvPr>
        </p:nvSpPr>
        <p:spPr bwMode="auto">
          <a:xfrm>
            <a:off x="1655763" y="4019550"/>
            <a:ext cx="1017587" cy="1785938"/>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a:solidFill>
                  <a:srgbClr val="000000"/>
                </a:solidFill>
                <a:ea typeface="Arial Unicode MS" pitchFamily="34" charset="-128"/>
                <a:cs typeface="Arial Unicode MS" pitchFamily="34" charset="-128"/>
              </a:rPr>
              <a:t>Kürt</a:t>
            </a:r>
          </a:p>
        </p:txBody>
      </p:sp>
      <p:sp>
        <p:nvSpPr>
          <p:cNvPr id="34831" name="AutoShape 15"/>
          <p:cNvSpPr>
            <a:spLocks noChangeArrowheads="1"/>
          </p:cNvSpPr>
          <p:nvPr>
            <p:custDataLst>
              <p:tags r:id="rId15"/>
            </p:custDataLst>
          </p:nvPr>
        </p:nvSpPr>
        <p:spPr bwMode="auto">
          <a:xfrm>
            <a:off x="2841625" y="4019550"/>
            <a:ext cx="1017588" cy="1785938"/>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a:solidFill>
                  <a:srgbClr val="000000"/>
                </a:solidFill>
                <a:ea typeface="Arial Unicode MS" pitchFamily="34" charset="-128"/>
                <a:cs typeface="Arial Unicode MS" pitchFamily="34" charset="-128"/>
              </a:rPr>
              <a:t>Ermeni</a:t>
            </a:r>
          </a:p>
        </p:txBody>
      </p:sp>
      <p:sp>
        <p:nvSpPr>
          <p:cNvPr id="34832" name="AutoShape 16"/>
          <p:cNvSpPr>
            <a:spLocks noChangeArrowheads="1"/>
          </p:cNvSpPr>
          <p:nvPr>
            <p:custDataLst>
              <p:tags r:id="rId16"/>
            </p:custDataLst>
          </p:nvPr>
        </p:nvSpPr>
        <p:spPr bwMode="auto">
          <a:xfrm>
            <a:off x="4029075" y="4019550"/>
            <a:ext cx="1017588" cy="1785938"/>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a:solidFill>
                  <a:srgbClr val="000000"/>
                </a:solidFill>
                <a:ea typeface="Arial Unicode MS" pitchFamily="34" charset="-128"/>
                <a:cs typeface="Arial Unicode MS" pitchFamily="34" charset="-128"/>
              </a:rPr>
              <a:t>Rum</a:t>
            </a:r>
          </a:p>
        </p:txBody>
      </p:sp>
      <p:sp>
        <p:nvSpPr>
          <p:cNvPr id="34833" name="AutoShape 17"/>
          <p:cNvSpPr>
            <a:spLocks noChangeArrowheads="1"/>
          </p:cNvSpPr>
          <p:nvPr>
            <p:custDataLst>
              <p:tags r:id="rId17"/>
            </p:custDataLst>
          </p:nvPr>
        </p:nvSpPr>
        <p:spPr bwMode="auto">
          <a:xfrm>
            <a:off x="5216525" y="4019550"/>
            <a:ext cx="1016000" cy="1785938"/>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a:solidFill>
                  <a:srgbClr val="000000"/>
                </a:solidFill>
                <a:ea typeface="Arial Unicode MS" pitchFamily="34" charset="-128"/>
                <a:cs typeface="Arial Unicode MS" pitchFamily="34" charset="-128"/>
              </a:rPr>
              <a:t>Musevi</a:t>
            </a:r>
          </a:p>
        </p:txBody>
      </p:sp>
      <p:sp>
        <p:nvSpPr>
          <p:cNvPr id="34834" name="AutoShape 18"/>
          <p:cNvSpPr>
            <a:spLocks noChangeArrowheads="1"/>
          </p:cNvSpPr>
          <p:nvPr>
            <p:custDataLst>
              <p:tags r:id="rId18"/>
            </p:custDataLst>
          </p:nvPr>
        </p:nvSpPr>
        <p:spPr bwMode="auto">
          <a:xfrm>
            <a:off x="6402388" y="4019550"/>
            <a:ext cx="1016000" cy="1785938"/>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200" dirty="0" smtClean="0">
                <a:solidFill>
                  <a:srgbClr val="000000"/>
                </a:solidFill>
                <a:ea typeface="Arial Unicode MS" pitchFamily="34" charset="-128"/>
                <a:cs typeface="Arial Unicode MS" pitchFamily="34" charset="-128"/>
              </a:rPr>
              <a:t>Roman</a:t>
            </a:r>
            <a:endParaRPr lang="en-GB" sz="2200" dirty="0">
              <a:solidFill>
                <a:srgbClr val="000000"/>
              </a:solidFill>
              <a:ea typeface="Arial Unicode MS" pitchFamily="34" charset="-128"/>
              <a:cs typeface="Arial Unicode MS" pitchFamily="34" charset="-128"/>
            </a:endParaRPr>
          </a:p>
        </p:txBody>
      </p:sp>
      <p:sp>
        <p:nvSpPr>
          <p:cNvPr id="34835" name="AutoShape 19"/>
          <p:cNvSpPr>
            <a:spLocks noChangeArrowheads="1"/>
          </p:cNvSpPr>
          <p:nvPr>
            <p:custDataLst>
              <p:tags r:id="rId19"/>
            </p:custDataLst>
          </p:nvPr>
        </p:nvSpPr>
        <p:spPr bwMode="auto">
          <a:xfrm>
            <a:off x="7588250" y="4019550"/>
            <a:ext cx="1016000" cy="1785938"/>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200" dirty="0">
              <a:solidFill>
                <a:srgbClr val="000000"/>
              </a:solidFill>
              <a:ea typeface="Arial Unicode MS" pitchFamily="34" charset="-128"/>
              <a:cs typeface="Arial Unicode MS" pitchFamily="34" charset="-128"/>
            </a:endParaRPr>
          </a:p>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200" dirty="0" smtClean="0">
                <a:solidFill>
                  <a:srgbClr val="000000"/>
                </a:solidFill>
                <a:ea typeface="Arial Unicode MS" pitchFamily="34" charset="-128"/>
                <a:cs typeface="Arial Unicode MS" pitchFamily="34" charset="-128"/>
              </a:rPr>
              <a:t>Arnavut,</a:t>
            </a:r>
          </a:p>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200" dirty="0" err="1" smtClean="0">
                <a:solidFill>
                  <a:srgbClr val="000000"/>
                </a:solidFill>
                <a:ea typeface="Arial Unicode MS" pitchFamily="34" charset="-128"/>
                <a:cs typeface="Arial Unicode MS" pitchFamily="34" charset="-128"/>
              </a:rPr>
              <a:t>Çerkes</a:t>
            </a:r>
            <a:r>
              <a:rPr lang="tr-TR" sz="2200" dirty="0" smtClean="0">
                <a:solidFill>
                  <a:srgbClr val="000000"/>
                </a:solidFill>
                <a:ea typeface="Arial Unicode MS" pitchFamily="34" charset="-128"/>
                <a:cs typeface="Arial Unicode MS" pitchFamily="34" charset="-128"/>
              </a:rPr>
              <a:t>, </a:t>
            </a:r>
          </a:p>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dirty="0" smtClean="0">
                <a:solidFill>
                  <a:srgbClr val="000000"/>
                </a:solidFill>
                <a:ea typeface="Arial Unicode MS" pitchFamily="34" charset="-128"/>
                <a:cs typeface="Arial Unicode MS" pitchFamily="34" charset="-128"/>
              </a:rPr>
              <a:t>v</a:t>
            </a:r>
            <a:r>
              <a:rPr lang="tr-TR" sz="2200" dirty="0" smtClean="0">
                <a:solidFill>
                  <a:srgbClr val="000000"/>
                </a:solidFill>
                <a:ea typeface="Arial Unicode MS" pitchFamily="34" charset="-128"/>
                <a:cs typeface="Arial Unicode MS" pitchFamily="34" charset="-128"/>
              </a:rPr>
              <a:t>d</a:t>
            </a:r>
            <a:r>
              <a:rPr lang="en-GB" sz="2200" dirty="0" smtClean="0">
                <a:solidFill>
                  <a:srgbClr val="000000"/>
                </a:solidFill>
                <a:ea typeface="Arial Unicode MS" pitchFamily="34" charset="-128"/>
                <a:cs typeface="Arial Unicode MS" pitchFamily="34" charset="-128"/>
              </a:rPr>
              <a:t>.</a:t>
            </a:r>
            <a:endParaRPr lang="en-GB" sz="2200" dirty="0">
              <a:solidFill>
                <a:srgbClr val="000000"/>
              </a:solidFill>
              <a:ea typeface="Arial Unicode MS" pitchFamily="34" charset="-128"/>
              <a:cs typeface="Arial Unicode MS" pitchFamily="34" charset="-128"/>
            </a:endParaRPr>
          </a:p>
        </p:txBody>
      </p:sp>
      <p:sp>
        <p:nvSpPr>
          <p:cNvPr id="10260" name="20 Slayt Numarası Yer Tutucusu"/>
          <p:cNvSpPr>
            <a:spLocks noGrp="1"/>
          </p:cNvSpPr>
          <p:nvPr>
            <p:ph type="sldNum" sz="quarter" idx="12"/>
            <p:custDataLst>
              <p:tags r:id="rId20"/>
            </p:custDataLst>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5A0D622-44EC-4CFD-B861-F250AAE05562}" type="slidenum">
              <a:rPr lang="en-GB" smtClean="0"/>
              <a:pPr eaLnBrk="1" hangingPunct="1"/>
              <a:t>8</a:t>
            </a:fld>
            <a:endParaRPr lang="en-GB" smtClean="0"/>
          </a:p>
        </p:txBody>
      </p:sp>
    </p:spTree>
    <p:custDataLst>
      <p:tags r:id="rId1"/>
    </p:custDataLst>
    <p:extLst>
      <p:ext uri="{BB962C8B-B14F-4D97-AF65-F5344CB8AC3E}">
        <p14:creationId xmlns:p14="http://schemas.microsoft.com/office/powerpoint/2010/main" xmlns="" val="189476687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4829"/>
                                        </p:tgtEl>
                                        <p:attrNameLst>
                                          <p:attrName>style.visibility</p:attrName>
                                        </p:attrNameLst>
                                      </p:cBhvr>
                                      <p:to>
                                        <p:strVal val="visible"/>
                                      </p:to>
                                    </p:set>
                                    <p:animEffect transition="in" filter="checkerboard(across)">
                                      <p:cBhvr>
                                        <p:cTn id="7" dur="500"/>
                                        <p:tgtEl>
                                          <p:spTgt spid="348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4830"/>
                                        </p:tgtEl>
                                        <p:attrNameLst>
                                          <p:attrName>style.visibility</p:attrName>
                                        </p:attrNameLst>
                                      </p:cBhvr>
                                      <p:to>
                                        <p:strVal val="visible"/>
                                      </p:to>
                                    </p:set>
                                    <p:animEffect transition="in" filter="checkerboard(across)">
                                      <p:cBhvr>
                                        <p:cTn id="12" dur="500"/>
                                        <p:tgtEl>
                                          <p:spTgt spid="348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4831"/>
                                        </p:tgtEl>
                                        <p:attrNameLst>
                                          <p:attrName>style.visibility</p:attrName>
                                        </p:attrNameLst>
                                      </p:cBhvr>
                                      <p:to>
                                        <p:strVal val="visible"/>
                                      </p:to>
                                    </p:set>
                                    <p:animEffect transition="in" filter="checkerboard(across)">
                                      <p:cBhvr>
                                        <p:cTn id="17" dur="500"/>
                                        <p:tgtEl>
                                          <p:spTgt spid="348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4832"/>
                                        </p:tgtEl>
                                        <p:attrNameLst>
                                          <p:attrName>style.visibility</p:attrName>
                                        </p:attrNameLst>
                                      </p:cBhvr>
                                      <p:to>
                                        <p:strVal val="visible"/>
                                      </p:to>
                                    </p:set>
                                    <p:animEffect transition="in" filter="checkerboard(across)">
                                      <p:cBhvr>
                                        <p:cTn id="22" dur="500"/>
                                        <p:tgtEl>
                                          <p:spTgt spid="348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4833"/>
                                        </p:tgtEl>
                                        <p:attrNameLst>
                                          <p:attrName>style.visibility</p:attrName>
                                        </p:attrNameLst>
                                      </p:cBhvr>
                                      <p:to>
                                        <p:strVal val="visible"/>
                                      </p:to>
                                    </p:set>
                                    <p:animEffect transition="in" filter="checkerboard(across)">
                                      <p:cBhvr>
                                        <p:cTn id="27" dur="500"/>
                                        <p:tgtEl>
                                          <p:spTgt spid="3483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4834"/>
                                        </p:tgtEl>
                                        <p:attrNameLst>
                                          <p:attrName>style.visibility</p:attrName>
                                        </p:attrNameLst>
                                      </p:cBhvr>
                                      <p:to>
                                        <p:strVal val="visible"/>
                                      </p:to>
                                    </p:set>
                                    <p:animEffect transition="in" filter="checkerboard(across)">
                                      <p:cBhvr>
                                        <p:cTn id="32" dur="500"/>
                                        <p:tgtEl>
                                          <p:spTgt spid="3483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4835"/>
                                        </p:tgtEl>
                                        <p:attrNameLst>
                                          <p:attrName>style.visibility</p:attrName>
                                        </p:attrNameLst>
                                      </p:cBhvr>
                                      <p:to>
                                        <p:strVal val="visible"/>
                                      </p:to>
                                    </p:set>
                                    <p:animEffect transition="in" filter="checkerboard(across)">
                                      <p:cBhvr>
                                        <p:cTn id="37" dur="500"/>
                                        <p:tgtEl>
                                          <p:spTgt spid="3483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34828"/>
                                        </p:tgtEl>
                                        <p:attrNameLst>
                                          <p:attrName>style.visibility</p:attrName>
                                        </p:attrNameLst>
                                      </p:cBhvr>
                                      <p:to>
                                        <p:strVal val="visible"/>
                                      </p:to>
                                    </p:set>
                                    <p:animEffect transition="in" filter="checkerboard(across)">
                                      <p:cBhvr>
                                        <p:cTn id="42" dur="500"/>
                                        <p:tgtEl>
                                          <p:spTgt spid="34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custDataLst>
              <p:tags r:id="rId2"/>
            </p:custDataLst>
          </p:nvPr>
        </p:nvSpPr>
        <p:spPr bwMode="auto">
          <a:xfrm>
            <a:off x="457200" y="274638"/>
            <a:ext cx="8229600" cy="1020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9pPr>
          </a:lstStyle>
          <a:p>
            <a:pPr algn="ctr" eaLnBrk="1" hangingPunct="1">
              <a:buClr>
                <a:srgbClr val="000000"/>
              </a:buClr>
              <a:buSzPct val="100000"/>
              <a:buFont typeface="Arial" charset="0"/>
              <a:buNone/>
            </a:pPr>
            <a:r>
              <a:rPr lang="en-GB" sz="2400" dirty="0" err="1" smtClean="0">
                <a:solidFill>
                  <a:srgbClr val="000000"/>
                </a:solidFill>
                <a:ea typeface="Arial Unicode MS" pitchFamily="34" charset="-128"/>
                <a:cs typeface="Arial Unicode MS" pitchFamily="34" charset="-128"/>
              </a:rPr>
              <a:t>Üst</a:t>
            </a:r>
            <a:r>
              <a:rPr lang="en-GB" sz="2400" dirty="0" smtClean="0">
                <a:solidFill>
                  <a:srgbClr val="000000"/>
                </a:solidFill>
                <a:ea typeface="Arial Unicode MS" pitchFamily="34" charset="-128"/>
                <a:cs typeface="Arial Unicode MS" pitchFamily="34" charset="-128"/>
              </a:rPr>
              <a:t> </a:t>
            </a:r>
            <a:r>
              <a:rPr lang="tr-TR" sz="2400" dirty="0" smtClean="0">
                <a:solidFill>
                  <a:srgbClr val="000000"/>
                </a:solidFill>
                <a:ea typeface="Arial Unicode MS" pitchFamily="34" charset="-128"/>
                <a:cs typeface="Arial Unicode MS" pitchFamily="34" charset="-128"/>
              </a:rPr>
              <a:t>Kimlik - </a:t>
            </a:r>
            <a:r>
              <a:rPr lang="en-GB" sz="2400" dirty="0" smtClean="0">
                <a:solidFill>
                  <a:srgbClr val="000000"/>
                </a:solidFill>
                <a:ea typeface="Arial Unicode MS" pitchFamily="34" charset="-128"/>
                <a:cs typeface="Arial Unicode MS" pitchFamily="34" charset="-128"/>
              </a:rPr>
              <a:t>Alt </a:t>
            </a:r>
            <a:r>
              <a:rPr lang="en-GB" sz="2400" dirty="0" err="1">
                <a:solidFill>
                  <a:srgbClr val="000000"/>
                </a:solidFill>
                <a:ea typeface="Arial Unicode MS" pitchFamily="34" charset="-128"/>
                <a:cs typeface="Arial Unicode MS" pitchFamily="34" charset="-128"/>
              </a:rPr>
              <a:t>Kimlikler</a:t>
            </a:r>
            <a:r>
              <a:rPr lang="en-GB" sz="2400" dirty="0">
                <a:solidFill>
                  <a:srgbClr val="000000"/>
                </a:solidFill>
                <a:ea typeface="Arial Unicode MS" pitchFamily="34" charset="-128"/>
                <a:cs typeface="Arial Unicode MS" pitchFamily="34" charset="-128"/>
              </a:rPr>
              <a:t> </a:t>
            </a:r>
            <a:r>
              <a:rPr lang="tr-TR" sz="2400" dirty="0">
                <a:solidFill>
                  <a:srgbClr val="000000"/>
                </a:solidFill>
                <a:ea typeface="Arial Unicode MS" pitchFamily="34" charset="-128"/>
                <a:cs typeface="Arial Unicode MS" pitchFamily="34" charset="-128"/>
              </a:rPr>
              <a:t>İlişkisi</a:t>
            </a:r>
          </a:p>
          <a:p>
            <a:pPr algn="ctr" eaLnBrk="1" hangingPunct="1">
              <a:buClr>
                <a:srgbClr val="000000"/>
              </a:buClr>
              <a:buSzPct val="100000"/>
              <a:buFont typeface="Arial" charset="0"/>
              <a:buNone/>
            </a:pPr>
            <a:r>
              <a:rPr lang="tr-TR" sz="2400" dirty="0">
                <a:solidFill>
                  <a:srgbClr val="000000"/>
                </a:solidFill>
                <a:ea typeface="Arial Unicode MS" pitchFamily="34" charset="-128"/>
                <a:cs typeface="Arial Unicode MS" pitchFamily="34" charset="-128"/>
              </a:rPr>
              <a:t>(</a:t>
            </a:r>
            <a:r>
              <a:rPr lang="tr-TR" sz="2400" dirty="0">
                <a:solidFill>
                  <a:srgbClr val="FF3300"/>
                </a:solidFill>
                <a:ea typeface="Arial Unicode MS" pitchFamily="34" charset="-128"/>
                <a:cs typeface="Arial Unicode MS" pitchFamily="34" charset="-128"/>
              </a:rPr>
              <a:t>Türkiye Cumhuriyeti</a:t>
            </a:r>
            <a:r>
              <a:rPr lang="tr-TR" sz="2400" dirty="0">
                <a:solidFill>
                  <a:srgbClr val="000000"/>
                </a:solidFill>
                <a:ea typeface="Arial Unicode MS" pitchFamily="34" charset="-128"/>
                <a:cs typeface="Arial Unicode MS" pitchFamily="34" charset="-128"/>
              </a:rPr>
              <a:t>)</a:t>
            </a:r>
            <a:endParaRPr lang="en-GB" sz="2400" dirty="0">
              <a:solidFill>
                <a:srgbClr val="000000"/>
              </a:solidFill>
              <a:ea typeface="Arial Unicode MS" pitchFamily="34" charset="-128"/>
              <a:cs typeface="Arial Unicode MS" pitchFamily="34" charset="-128"/>
            </a:endParaRPr>
          </a:p>
        </p:txBody>
      </p:sp>
      <p:sp>
        <p:nvSpPr>
          <p:cNvPr id="11267" name="AutoShape 3"/>
          <p:cNvSpPr>
            <a:spLocks noChangeArrowheads="1"/>
          </p:cNvSpPr>
          <p:nvPr>
            <p:custDataLst>
              <p:tags r:id="rId3"/>
            </p:custDataLst>
          </p:nvPr>
        </p:nvSpPr>
        <p:spPr bwMode="auto">
          <a:xfrm>
            <a:off x="431800" y="1585913"/>
            <a:ext cx="8208963" cy="4464050"/>
          </a:xfrm>
          <a:prstGeom prst="roundRect">
            <a:avLst>
              <a:gd name="adj" fmla="val 32"/>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tr-TR"/>
          </a:p>
        </p:txBody>
      </p:sp>
      <p:sp>
        <p:nvSpPr>
          <p:cNvPr id="11268" name="AutoShape 4"/>
          <p:cNvSpPr>
            <a:spLocks noChangeArrowheads="1"/>
          </p:cNvSpPr>
          <p:nvPr>
            <p:custDataLst>
              <p:tags r:id="rId4"/>
            </p:custDataLst>
          </p:nvPr>
        </p:nvSpPr>
        <p:spPr bwMode="auto">
          <a:xfrm>
            <a:off x="539750" y="1412875"/>
            <a:ext cx="8064500" cy="4319588"/>
          </a:xfrm>
          <a:prstGeom prst="roundRect">
            <a:avLst>
              <a:gd name="adj" fmla="val 32"/>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tr-TR"/>
          </a:p>
        </p:txBody>
      </p:sp>
      <p:cxnSp>
        <p:nvCxnSpPr>
          <p:cNvPr id="11269" name="AutoShape 5"/>
          <p:cNvCxnSpPr>
            <a:cxnSpLocks noChangeShapeType="1"/>
            <a:stCxn id="36883" idx="0"/>
            <a:endCxn id="36876" idx="2"/>
          </p:cNvCxnSpPr>
          <p:nvPr>
            <p:custDataLst>
              <p:tags r:id="rId5"/>
            </p:custDataLst>
          </p:nvPr>
        </p:nvCxnSpPr>
        <p:spPr bwMode="auto">
          <a:xfrm flipH="1" flipV="1">
            <a:off x="4570413" y="3141663"/>
            <a:ext cx="3529012" cy="863600"/>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1270" name="AutoShape 6"/>
          <p:cNvCxnSpPr>
            <a:cxnSpLocks noChangeShapeType="1"/>
            <a:stCxn id="36882" idx="0"/>
            <a:endCxn id="36876" idx="2"/>
          </p:cNvCxnSpPr>
          <p:nvPr>
            <p:custDataLst>
              <p:tags r:id="rId6"/>
            </p:custDataLst>
          </p:nvPr>
        </p:nvCxnSpPr>
        <p:spPr bwMode="auto">
          <a:xfrm flipH="1" flipV="1">
            <a:off x="4570413" y="3141663"/>
            <a:ext cx="2354262" cy="863600"/>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1271" name="AutoShape 7"/>
          <p:cNvCxnSpPr>
            <a:cxnSpLocks noChangeShapeType="1"/>
            <a:stCxn id="36881" idx="0"/>
            <a:endCxn id="36876" idx="2"/>
          </p:cNvCxnSpPr>
          <p:nvPr>
            <p:custDataLst>
              <p:tags r:id="rId7"/>
            </p:custDataLst>
          </p:nvPr>
        </p:nvCxnSpPr>
        <p:spPr bwMode="auto">
          <a:xfrm flipH="1" flipV="1">
            <a:off x="4570413" y="3141663"/>
            <a:ext cx="1177925" cy="863600"/>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1272" name="AutoShape 8"/>
          <p:cNvCxnSpPr>
            <a:cxnSpLocks noChangeShapeType="1"/>
            <a:stCxn id="36880" idx="0"/>
            <a:endCxn id="36876" idx="2"/>
          </p:cNvCxnSpPr>
          <p:nvPr>
            <p:custDataLst>
              <p:tags r:id="rId8"/>
            </p:custDataLst>
          </p:nvPr>
        </p:nvCxnSpPr>
        <p:spPr bwMode="auto">
          <a:xfrm flipH="1" flipV="1">
            <a:off x="4570413" y="3141663"/>
            <a:ext cx="1587" cy="863600"/>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1273" name="AutoShape 9"/>
          <p:cNvCxnSpPr>
            <a:cxnSpLocks noChangeShapeType="1"/>
            <a:stCxn id="36879" idx="0"/>
            <a:endCxn id="36876" idx="2"/>
          </p:cNvCxnSpPr>
          <p:nvPr>
            <p:custDataLst>
              <p:tags r:id="rId9"/>
            </p:custDataLst>
          </p:nvPr>
        </p:nvCxnSpPr>
        <p:spPr bwMode="auto">
          <a:xfrm flipV="1">
            <a:off x="3397250" y="3141663"/>
            <a:ext cx="1174750" cy="863600"/>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1274" name="AutoShape 10"/>
          <p:cNvCxnSpPr>
            <a:cxnSpLocks noChangeShapeType="1"/>
            <a:stCxn id="36878" idx="0"/>
            <a:endCxn id="36876" idx="2"/>
          </p:cNvCxnSpPr>
          <p:nvPr>
            <p:custDataLst>
              <p:tags r:id="rId10"/>
            </p:custDataLst>
          </p:nvPr>
        </p:nvCxnSpPr>
        <p:spPr bwMode="auto">
          <a:xfrm flipV="1">
            <a:off x="2220913" y="3141663"/>
            <a:ext cx="2351087" cy="863600"/>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cxnSp>
        <p:nvCxnSpPr>
          <p:cNvPr id="11275" name="AutoShape 11"/>
          <p:cNvCxnSpPr>
            <a:cxnSpLocks noChangeShapeType="1"/>
            <a:stCxn id="36877" idx="0"/>
            <a:endCxn id="36876" idx="2"/>
          </p:cNvCxnSpPr>
          <p:nvPr>
            <p:custDataLst>
              <p:tags r:id="rId11"/>
            </p:custDataLst>
          </p:nvPr>
        </p:nvCxnSpPr>
        <p:spPr bwMode="auto">
          <a:xfrm flipV="1">
            <a:off x="1042988" y="3141663"/>
            <a:ext cx="3527425" cy="863600"/>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xmlns="">
                <a:noFill/>
              </a14:hiddenFill>
            </a:ext>
          </a:extLst>
        </p:spPr>
      </p:cxnSp>
      <p:sp>
        <p:nvSpPr>
          <p:cNvPr id="36876" name="AutoShape 12"/>
          <p:cNvSpPr>
            <a:spLocks noChangeArrowheads="1"/>
          </p:cNvSpPr>
          <p:nvPr>
            <p:custDataLst>
              <p:tags r:id="rId12"/>
            </p:custDataLst>
          </p:nvPr>
        </p:nvSpPr>
        <p:spPr bwMode="auto">
          <a:xfrm>
            <a:off x="4067175" y="1412875"/>
            <a:ext cx="1008063" cy="1728788"/>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100" dirty="0" err="1">
                <a:ea typeface="Arial Unicode MS" pitchFamily="34" charset="-128"/>
                <a:cs typeface="Arial Unicode MS" pitchFamily="34" charset="-128"/>
              </a:rPr>
              <a:t>Türk</a:t>
            </a:r>
            <a:endParaRPr lang="en-GB" sz="3100" dirty="0">
              <a:ea typeface="Arial Unicode MS" pitchFamily="34" charset="-128"/>
              <a:cs typeface="Arial Unicode MS" pitchFamily="34" charset="-128"/>
            </a:endParaRPr>
          </a:p>
        </p:txBody>
      </p:sp>
      <p:sp>
        <p:nvSpPr>
          <p:cNvPr id="36877" name="AutoShape 13"/>
          <p:cNvSpPr>
            <a:spLocks noChangeArrowheads="1"/>
          </p:cNvSpPr>
          <p:nvPr>
            <p:custDataLst>
              <p:tags r:id="rId13"/>
            </p:custDataLst>
          </p:nvPr>
        </p:nvSpPr>
        <p:spPr bwMode="auto">
          <a:xfrm>
            <a:off x="539750" y="4005263"/>
            <a:ext cx="1008063" cy="1728787"/>
          </a:xfrm>
          <a:prstGeom prst="roundRect">
            <a:avLst>
              <a:gd name="adj" fmla="val 16667"/>
            </a:avLst>
          </a:prstGeom>
          <a:solidFill>
            <a:srgbClr val="00CC99"/>
          </a:solidFill>
          <a:ln w="9360">
            <a:solidFill>
              <a:srgbClr val="000000"/>
            </a:solidFill>
            <a:miter lim="800000"/>
            <a:headEnd/>
            <a:tailEnd/>
          </a:ln>
          <a:effectLst/>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200" b="1" u="sng">
                <a:solidFill>
                  <a:srgbClr val="000000"/>
                </a:solidFill>
                <a:effectLst>
                  <a:outerShdw blurRad="38100" dist="38100" dir="2700000" algn="tl">
                    <a:srgbClr val="FFFFFF"/>
                  </a:outerShdw>
                </a:effectLst>
                <a:ea typeface="Arial Unicode MS" pitchFamily="34" charset="-128"/>
                <a:cs typeface="Arial Unicode MS" pitchFamily="34" charset="-128"/>
              </a:rPr>
              <a:t>Türk</a:t>
            </a:r>
          </a:p>
        </p:txBody>
      </p:sp>
      <p:sp>
        <p:nvSpPr>
          <p:cNvPr id="36878" name="AutoShape 14"/>
          <p:cNvSpPr>
            <a:spLocks noChangeArrowheads="1"/>
          </p:cNvSpPr>
          <p:nvPr>
            <p:custDataLst>
              <p:tags r:id="rId14"/>
            </p:custDataLst>
          </p:nvPr>
        </p:nvSpPr>
        <p:spPr bwMode="auto">
          <a:xfrm>
            <a:off x="1716088" y="4005263"/>
            <a:ext cx="1008062" cy="1728787"/>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a:solidFill>
                  <a:srgbClr val="000000"/>
                </a:solidFill>
                <a:ea typeface="Arial Unicode MS" pitchFamily="34" charset="-128"/>
                <a:cs typeface="Arial Unicode MS" pitchFamily="34" charset="-128"/>
              </a:rPr>
              <a:t>Kürt</a:t>
            </a:r>
          </a:p>
        </p:txBody>
      </p:sp>
      <p:sp>
        <p:nvSpPr>
          <p:cNvPr id="36879" name="AutoShape 15"/>
          <p:cNvSpPr>
            <a:spLocks noChangeArrowheads="1"/>
          </p:cNvSpPr>
          <p:nvPr>
            <p:custDataLst>
              <p:tags r:id="rId15"/>
            </p:custDataLst>
          </p:nvPr>
        </p:nvSpPr>
        <p:spPr bwMode="auto">
          <a:xfrm>
            <a:off x="2892425" y="4005263"/>
            <a:ext cx="1008063" cy="1728787"/>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a:solidFill>
                  <a:srgbClr val="000000"/>
                </a:solidFill>
                <a:ea typeface="Arial Unicode MS" pitchFamily="34" charset="-128"/>
                <a:cs typeface="Arial Unicode MS" pitchFamily="34" charset="-128"/>
              </a:rPr>
              <a:t>Ermeni</a:t>
            </a:r>
          </a:p>
        </p:txBody>
      </p:sp>
      <p:sp>
        <p:nvSpPr>
          <p:cNvPr id="36880" name="AutoShape 16"/>
          <p:cNvSpPr>
            <a:spLocks noChangeArrowheads="1"/>
          </p:cNvSpPr>
          <p:nvPr>
            <p:custDataLst>
              <p:tags r:id="rId16"/>
            </p:custDataLst>
          </p:nvPr>
        </p:nvSpPr>
        <p:spPr bwMode="auto">
          <a:xfrm>
            <a:off x="4068763" y="4005263"/>
            <a:ext cx="1008062" cy="1728787"/>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a:solidFill>
                  <a:srgbClr val="000000"/>
                </a:solidFill>
                <a:ea typeface="Arial Unicode MS" pitchFamily="34" charset="-128"/>
                <a:cs typeface="Arial Unicode MS" pitchFamily="34" charset="-128"/>
              </a:rPr>
              <a:t>Rum</a:t>
            </a:r>
          </a:p>
        </p:txBody>
      </p:sp>
      <p:sp>
        <p:nvSpPr>
          <p:cNvPr id="36881" name="AutoShape 17"/>
          <p:cNvSpPr>
            <a:spLocks noChangeArrowheads="1"/>
          </p:cNvSpPr>
          <p:nvPr>
            <p:custDataLst>
              <p:tags r:id="rId17"/>
            </p:custDataLst>
          </p:nvPr>
        </p:nvSpPr>
        <p:spPr bwMode="auto">
          <a:xfrm>
            <a:off x="5246688" y="4005263"/>
            <a:ext cx="1008062" cy="1728787"/>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a:solidFill>
                  <a:srgbClr val="000000"/>
                </a:solidFill>
                <a:ea typeface="Arial Unicode MS" pitchFamily="34" charset="-128"/>
                <a:cs typeface="Arial Unicode MS" pitchFamily="34" charset="-128"/>
              </a:rPr>
              <a:t>Musevi</a:t>
            </a:r>
          </a:p>
        </p:txBody>
      </p:sp>
      <p:sp>
        <p:nvSpPr>
          <p:cNvPr id="36882" name="AutoShape 18"/>
          <p:cNvSpPr>
            <a:spLocks noChangeArrowheads="1"/>
          </p:cNvSpPr>
          <p:nvPr>
            <p:custDataLst>
              <p:tags r:id="rId18"/>
            </p:custDataLst>
          </p:nvPr>
        </p:nvSpPr>
        <p:spPr bwMode="auto">
          <a:xfrm>
            <a:off x="6421438" y="4005263"/>
            <a:ext cx="1008062" cy="1728787"/>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200" dirty="0" smtClean="0">
                <a:solidFill>
                  <a:srgbClr val="000000"/>
                </a:solidFill>
                <a:ea typeface="Arial Unicode MS" pitchFamily="34" charset="-128"/>
                <a:cs typeface="Arial Unicode MS" pitchFamily="34" charset="-128"/>
              </a:rPr>
              <a:t>Roman</a:t>
            </a:r>
            <a:endParaRPr lang="en-GB" sz="2200" dirty="0">
              <a:solidFill>
                <a:srgbClr val="000000"/>
              </a:solidFill>
              <a:ea typeface="Arial Unicode MS" pitchFamily="34" charset="-128"/>
              <a:cs typeface="Arial Unicode MS" pitchFamily="34" charset="-128"/>
            </a:endParaRPr>
          </a:p>
        </p:txBody>
      </p:sp>
      <p:sp>
        <p:nvSpPr>
          <p:cNvPr id="36883" name="AutoShape 19"/>
          <p:cNvSpPr>
            <a:spLocks noChangeArrowheads="1"/>
          </p:cNvSpPr>
          <p:nvPr>
            <p:custDataLst>
              <p:tags r:id="rId19"/>
            </p:custDataLst>
          </p:nvPr>
        </p:nvSpPr>
        <p:spPr bwMode="auto">
          <a:xfrm>
            <a:off x="7597775" y="4005263"/>
            <a:ext cx="1008063" cy="1728787"/>
          </a:xfrm>
          <a:prstGeom prst="roundRect">
            <a:avLst>
              <a:gd name="adj" fmla="val 16667"/>
            </a:avLst>
          </a:prstGeom>
          <a:solidFill>
            <a:srgbClr val="00CC99"/>
          </a:solidFill>
          <a:ln w="9360">
            <a:solidFill>
              <a:srgbClr val="000000"/>
            </a:solidFill>
            <a:miter lim="800000"/>
            <a:headEnd/>
            <a:tailEnd/>
          </a:ln>
        </p:spPr>
        <p:txBody>
          <a:bodyPr wrap="none" lIns="0" tIns="0" rIns="0" bIns="0" anchor="ctr"/>
          <a:lstStyle/>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200" dirty="0">
              <a:solidFill>
                <a:srgbClr val="000000"/>
              </a:solidFill>
              <a:ea typeface="Arial Unicode MS" pitchFamily="34" charset="-128"/>
              <a:cs typeface="Arial Unicode MS" pitchFamily="34" charset="-128"/>
            </a:endParaRPr>
          </a:p>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200" dirty="0" smtClean="0">
                <a:solidFill>
                  <a:srgbClr val="000000"/>
                </a:solidFill>
                <a:ea typeface="Arial Unicode MS" pitchFamily="34" charset="-128"/>
                <a:cs typeface="Arial Unicode MS" pitchFamily="34" charset="-128"/>
              </a:rPr>
              <a:t>Arnavut</a:t>
            </a:r>
            <a:r>
              <a:rPr lang="en-GB" sz="2200" dirty="0" smtClean="0">
                <a:solidFill>
                  <a:srgbClr val="000000"/>
                </a:solidFill>
                <a:ea typeface="Arial Unicode MS" pitchFamily="34" charset="-128"/>
                <a:cs typeface="Arial Unicode MS" pitchFamily="34" charset="-128"/>
              </a:rPr>
              <a:t>,</a:t>
            </a:r>
            <a:endParaRPr lang="en-GB" sz="2200" dirty="0">
              <a:solidFill>
                <a:srgbClr val="000000"/>
              </a:solidFill>
              <a:ea typeface="Arial Unicode MS" pitchFamily="34" charset="-128"/>
              <a:cs typeface="Arial Unicode MS" pitchFamily="34" charset="-128"/>
            </a:endParaRPr>
          </a:p>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200" dirty="0">
                <a:solidFill>
                  <a:srgbClr val="000000"/>
                </a:solidFill>
                <a:ea typeface="Arial Unicode MS" pitchFamily="34" charset="-128"/>
                <a:cs typeface="Arial Unicode MS" pitchFamily="34" charset="-128"/>
              </a:rPr>
              <a:t> </a:t>
            </a:r>
            <a:r>
              <a:rPr lang="tr-TR" sz="2200" dirty="0" err="1" smtClean="0">
                <a:solidFill>
                  <a:srgbClr val="000000"/>
                </a:solidFill>
                <a:ea typeface="Arial Unicode MS" pitchFamily="34" charset="-128"/>
                <a:cs typeface="Arial Unicode MS" pitchFamily="34" charset="-128"/>
              </a:rPr>
              <a:t>Çerkes</a:t>
            </a:r>
            <a:r>
              <a:rPr lang="tr-TR" sz="2200" dirty="0" smtClean="0">
                <a:solidFill>
                  <a:srgbClr val="000000"/>
                </a:solidFill>
                <a:ea typeface="Arial Unicode MS" pitchFamily="34" charset="-128"/>
                <a:cs typeface="Arial Unicode MS" pitchFamily="34" charset="-128"/>
              </a:rPr>
              <a:t>,</a:t>
            </a:r>
          </a:p>
          <a:p>
            <a:pPr algn="ctr" defTabSz="449263">
              <a:lnSpc>
                <a:spcPct val="93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200" dirty="0" smtClean="0">
                <a:solidFill>
                  <a:srgbClr val="000000"/>
                </a:solidFill>
                <a:ea typeface="Arial Unicode MS" pitchFamily="34" charset="-128"/>
                <a:cs typeface="Arial Unicode MS" pitchFamily="34" charset="-128"/>
              </a:rPr>
              <a:t>v</a:t>
            </a:r>
            <a:r>
              <a:rPr lang="tr-TR" sz="2200" dirty="0">
                <a:solidFill>
                  <a:srgbClr val="000000"/>
                </a:solidFill>
                <a:ea typeface="Arial Unicode MS" pitchFamily="34" charset="-128"/>
                <a:cs typeface="Arial Unicode MS" pitchFamily="34" charset="-128"/>
              </a:rPr>
              <a:t>d</a:t>
            </a:r>
            <a:r>
              <a:rPr lang="en-GB" sz="2200" dirty="0">
                <a:solidFill>
                  <a:srgbClr val="000000"/>
                </a:solidFill>
                <a:ea typeface="Arial Unicode MS" pitchFamily="34" charset="-128"/>
                <a:cs typeface="Arial Unicode MS" pitchFamily="34" charset="-128"/>
              </a:rPr>
              <a:t>. </a:t>
            </a:r>
          </a:p>
        </p:txBody>
      </p:sp>
      <p:sp>
        <p:nvSpPr>
          <p:cNvPr id="36884" name="Line 20"/>
          <p:cNvSpPr>
            <a:spLocks noChangeShapeType="1"/>
          </p:cNvSpPr>
          <p:nvPr>
            <p:custDataLst>
              <p:tags r:id="rId20"/>
            </p:custDataLst>
          </p:nvPr>
        </p:nvSpPr>
        <p:spPr bwMode="auto">
          <a:xfrm flipV="1">
            <a:off x="1042988" y="2706688"/>
            <a:ext cx="2952750" cy="1228725"/>
          </a:xfrm>
          <a:prstGeom prst="line">
            <a:avLst/>
          </a:prstGeom>
          <a:noFill/>
          <a:ln w="76320">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tr-TR"/>
          </a:p>
        </p:txBody>
      </p:sp>
      <p:sp>
        <p:nvSpPr>
          <p:cNvPr id="11285" name="21 Slayt Numarası Yer Tutucusu"/>
          <p:cNvSpPr>
            <a:spLocks noGrp="1"/>
          </p:cNvSpPr>
          <p:nvPr>
            <p:ph type="sldNum" sz="quarter" idx="12"/>
            <p:custDataLst>
              <p:tags r:id="rId21"/>
            </p:custDataLst>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0451DFD-52EC-406D-A51E-8A834FB0C6D1}" type="slidenum">
              <a:rPr lang="en-GB" smtClean="0"/>
              <a:pPr eaLnBrk="1" hangingPunct="1"/>
              <a:t>9</a:t>
            </a:fld>
            <a:endParaRPr lang="en-GB" smtClean="0"/>
          </a:p>
        </p:txBody>
      </p:sp>
    </p:spTree>
    <p:custDataLst>
      <p:tags r:id="rId1"/>
    </p:custDataLst>
    <p:extLst>
      <p:ext uri="{BB962C8B-B14F-4D97-AF65-F5344CB8AC3E}">
        <p14:creationId xmlns:p14="http://schemas.microsoft.com/office/powerpoint/2010/main" xmlns="" val="412044430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6877"/>
                                        </p:tgtEl>
                                        <p:attrNameLst>
                                          <p:attrName>style.visibility</p:attrName>
                                        </p:attrNameLst>
                                      </p:cBhvr>
                                      <p:to>
                                        <p:strVal val="visible"/>
                                      </p:to>
                                    </p:set>
                                    <p:animEffect transition="in" filter="checkerboard(across)">
                                      <p:cBhvr>
                                        <p:cTn id="7" dur="500"/>
                                        <p:tgtEl>
                                          <p:spTgt spid="368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6878"/>
                                        </p:tgtEl>
                                        <p:attrNameLst>
                                          <p:attrName>style.visibility</p:attrName>
                                        </p:attrNameLst>
                                      </p:cBhvr>
                                      <p:to>
                                        <p:strVal val="visible"/>
                                      </p:to>
                                    </p:set>
                                    <p:animEffect transition="in" filter="checkerboard(across)">
                                      <p:cBhvr>
                                        <p:cTn id="12" dur="500"/>
                                        <p:tgtEl>
                                          <p:spTgt spid="368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6879"/>
                                        </p:tgtEl>
                                        <p:attrNameLst>
                                          <p:attrName>style.visibility</p:attrName>
                                        </p:attrNameLst>
                                      </p:cBhvr>
                                      <p:to>
                                        <p:strVal val="visible"/>
                                      </p:to>
                                    </p:set>
                                    <p:animEffect transition="in" filter="checkerboard(across)">
                                      <p:cBhvr>
                                        <p:cTn id="17" dur="500"/>
                                        <p:tgtEl>
                                          <p:spTgt spid="368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6880"/>
                                        </p:tgtEl>
                                        <p:attrNameLst>
                                          <p:attrName>style.visibility</p:attrName>
                                        </p:attrNameLst>
                                      </p:cBhvr>
                                      <p:to>
                                        <p:strVal val="visible"/>
                                      </p:to>
                                    </p:set>
                                    <p:animEffect transition="in" filter="checkerboard(across)">
                                      <p:cBhvr>
                                        <p:cTn id="22" dur="500"/>
                                        <p:tgtEl>
                                          <p:spTgt spid="368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6881"/>
                                        </p:tgtEl>
                                        <p:attrNameLst>
                                          <p:attrName>style.visibility</p:attrName>
                                        </p:attrNameLst>
                                      </p:cBhvr>
                                      <p:to>
                                        <p:strVal val="visible"/>
                                      </p:to>
                                    </p:set>
                                    <p:animEffect transition="in" filter="checkerboard(across)">
                                      <p:cBhvr>
                                        <p:cTn id="27" dur="500"/>
                                        <p:tgtEl>
                                          <p:spTgt spid="368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6882"/>
                                        </p:tgtEl>
                                        <p:attrNameLst>
                                          <p:attrName>style.visibility</p:attrName>
                                        </p:attrNameLst>
                                      </p:cBhvr>
                                      <p:to>
                                        <p:strVal val="visible"/>
                                      </p:to>
                                    </p:set>
                                    <p:animEffect transition="in" filter="checkerboard(across)">
                                      <p:cBhvr>
                                        <p:cTn id="32" dur="500"/>
                                        <p:tgtEl>
                                          <p:spTgt spid="3688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6883"/>
                                        </p:tgtEl>
                                        <p:attrNameLst>
                                          <p:attrName>style.visibility</p:attrName>
                                        </p:attrNameLst>
                                      </p:cBhvr>
                                      <p:to>
                                        <p:strVal val="visible"/>
                                      </p:to>
                                    </p:set>
                                    <p:animEffect transition="in" filter="checkerboard(across)">
                                      <p:cBhvr>
                                        <p:cTn id="37" dur="500"/>
                                        <p:tgtEl>
                                          <p:spTgt spid="3688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36876"/>
                                        </p:tgtEl>
                                        <p:attrNameLst>
                                          <p:attrName>style.visibility</p:attrName>
                                        </p:attrNameLst>
                                      </p:cBhvr>
                                      <p:to>
                                        <p:strVal val="visible"/>
                                      </p:to>
                                    </p:set>
                                    <p:animEffect transition="in" filter="checkerboard(across)">
                                      <p:cBhvr>
                                        <p:cTn id="42" dur="500"/>
                                        <p:tgtEl>
                                          <p:spTgt spid="3687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6884"/>
                                        </p:tgtEl>
                                        <p:attrNameLst>
                                          <p:attrName>style.visibility</p:attrName>
                                        </p:attrNameLst>
                                      </p:cBhvr>
                                      <p:to>
                                        <p:strVal val="visible"/>
                                      </p:to>
                                    </p:set>
                                    <p:animEffect transition="in" filter="checkerboard(across)">
                                      <p:cBhvr>
                                        <p:cTn id="47" dur="500"/>
                                        <p:tgtEl>
                                          <p:spTgt spid="36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DVSHAPEID" val="TeP1vOcpMbhWogieBqSXoJ"/>
</p:tagLst>
</file>

<file path=ppt/tags/tag10.xml><?xml version="1.0" encoding="utf-8"?>
<p:tagLst xmlns:a="http://schemas.openxmlformats.org/drawingml/2006/main" xmlns:r="http://schemas.openxmlformats.org/officeDocument/2006/relationships" xmlns:p="http://schemas.openxmlformats.org/presentationml/2006/main">
  <p:tag name="DVSHAPEID" val="129kcECuVpxGEXE2JoQews"/>
</p:tagLst>
</file>

<file path=ppt/tags/tag100.xml><?xml version="1.0" encoding="utf-8"?>
<p:tagLst xmlns:a="http://schemas.openxmlformats.org/drawingml/2006/main" xmlns:r="http://schemas.openxmlformats.org/officeDocument/2006/relationships" xmlns:p="http://schemas.openxmlformats.org/presentationml/2006/main">
  <p:tag name="DVSHAPEID" val="lB0bZaMHHIMa56yTJIG3go"/>
</p:tagLst>
</file>

<file path=ppt/tags/tag101.xml><?xml version="1.0" encoding="utf-8"?>
<p:tagLst xmlns:a="http://schemas.openxmlformats.org/drawingml/2006/main" xmlns:r="http://schemas.openxmlformats.org/officeDocument/2006/relationships" xmlns:p="http://schemas.openxmlformats.org/presentationml/2006/main">
  <p:tag name="DVSHAPEID" val="qDK0OOnT2tKwUaIQac9AGD"/>
</p:tagLst>
</file>

<file path=ppt/tags/tag102.xml><?xml version="1.0" encoding="utf-8"?>
<p:tagLst xmlns:a="http://schemas.openxmlformats.org/drawingml/2006/main" xmlns:r="http://schemas.openxmlformats.org/officeDocument/2006/relationships" xmlns:p="http://schemas.openxmlformats.org/presentationml/2006/main">
  <p:tag name="DVSHAPEID" val="a3uWmrBWcHOWanrZlYjOFj"/>
</p:tagLst>
</file>

<file path=ppt/tags/tag103.xml><?xml version="1.0" encoding="utf-8"?>
<p:tagLst xmlns:a="http://schemas.openxmlformats.org/drawingml/2006/main" xmlns:r="http://schemas.openxmlformats.org/officeDocument/2006/relationships" xmlns:p="http://schemas.openxmlformats.org/presentationml/2006/main">
  <p:tag name="DVSHAPEID" val="pycobSyuUGHNsHvRrVh6h3"/>
</p:tagLst>
</file>

<file path=ppt/tags/tag104.xml><?xml version="1.0" encoding="utf-8"?>
<p:tagLst xmlns:a="http://schemas.openxmlformats.org/drawingml/2006/main" xmlns:r="http://schemas.openxmlformats.org/officeDocument/2006/relationships" xmlns:p="http://schemas.openxmlformats.org/presentationml/2006/main">
  <p:tag name="DVSHAPEID" val="IXZkpaQbgSXRDWKYgJnHN8"/>
</p:tagLst>
</file>

<file path=ppt/tags/tag105.xml><?xml version="1.0" encoding="utf-8"?>
<p:tagLst xmlns:a="http://schemas.openxmlformats.org/drawingml/2006/main" xmlns:r="http://schemas.openxmlformats.org/officeDocument/2006/relationships" xmlns:p="http://schemas.openxmlformats.org/presentationml/2006/main">
  <p:tag name="DVSECTIONID" val="cAJbEeD7YVBAHnjrW04EpI"/>
</p:tagLst>
</file>

<file path=ppt/tags/tag106.xml><?xml version="1.0" encoding="utf-8"?>
<p:tagLst xmlns:a="http://schemas.openxmlformats.org/drawingml/2006/main" xmlns:r="http://schemas.openxmlformats.org/officeDocument/2006/relationships" xmlns:p="http://schemas.openxmlformats.org/presentationml/2006/main">
  <p:tag name="DVSHAPEID" val="M4ryrk8ZQBNp7t4oVg6n6L"/>
</p:tagLst>
</file>

<file path=ppt/tags/tag107.xml><?xml version="1.0" encoding="utf-8"?>
<p:tagLst xmlns:a="http://schemas.openxmlformats.org/drawingml/2006/main" xmlns:r="http://schemas.openxmlformats.org/officeDocument/2006/relationships" xmlns:p="http://schemas.openxmlformats.org/presentationml/2006/main">
  <p:tag name="DVSHAPEID" val="hEKYjr2JJHfeCiVqutjlfW"/>
</p:tagLst>
</file>

<file path=ppt/tags/tag108.xml><?xml version="1.0" encoding="utf-8"?>
<p:tagLst xmlns:a="http://schemas.openxmlformats.org/drawingml/2006/main" xmlns:r="http://schemas.openxmlformats.org/officeDocument/2006/relationships" xmlns:p="http://schemas.openxmlformats.org/presentationml/2006/main">
  <p:tag name="DVSHAPEID" val="zOvZYByqaY51MNOt0GX7S5"/>
</p:tagLst>
</file>

<file path=ppt/tags/tag109.xml><?xml version="1.0" encoding="utf-8"?>
<p:tagLst xmlns:a="http://schemas.openxmlformats.org/drawingml/2006/main" xmlns:r="http://schemas.openxmlformats.org/officeDocument/2006/relationships" xmlns:p="http://schemas.openxmlformats.org/presentationml/2006/main">
  <p:tag name="DVSECTIONID" val="RMsa8YrxByGT69T15SB3Gt"/>
</p:tagLst>
</file>

<file path=ppt/tags/tag11.xml><?xml version="1.0" encoding="utf-8"?>
<p:tagLst xmlns:a="http://schemas.openxmlformats.org/drawingml/2006/main" xmlns:r="http://schemas.openxmlformats.org/officeDocument/2006/relationships" xmlns:p="http://schemas.openxmlformats.org/presentationml/2006/main">
  <p:tag name="DVSHAPEID" val="7OJ3rl15gob4prwV1Kffv7"/>
</p:tagLst>
</file>

<file path=ppt/tags/tag110.xml><?xml version="1.0" encoding="utf-8"?>
<p:tagLst xmlns:a="http://schemas.openxmlformats.org/drawingml/2006/main" xmlns:r="http://schemas.openxmlformats.org/officeDocument/2006/relationships" xmlns:p="http://schemas.openxmlformats.org/presentationml/2006/main">
  <p:tag name="DVSHAPEID" val="aSQLtuMD4Kvl4Vsktqaixh"/>
</p:tagLst>
</file>

<file path=ppt/tags/tag111.xml><?xml version="1.0" encoding="utf-8"?>
<p:tagLst xmlns:a="http://schemas.openxmlformats.org/drawingml/2006/main" xmlns:r="http://schemas.openxmlformats.org/officeDocument/2006/relationships" xmlns:p="http://schemas.openxmlformats.org/presentationml/2006/main">
  <p:tag name="DVSHAPEID" val="9Bw7C1sDo83tED8c84EwUk"/>
</p:tagLst>
</file>

<file path=ppt/tags/tag112.xml><?xml version="1.0" encoding="utf-8"?>
<p:tagLst xmlns:a="http://schemas.openxmlformats.org/drawingml/2006/main" xmlns:r="http://schemas.openxmlformats.org/officeDocument/2006/relationships" xmlns:p="http://schemas.openxmlformats.org/presentationml/2006/main">
  <p:tag name="DVSHAPEID" val="wqIT0GcwXzyTIfflSLbqmn"/>
</p:tagLst>
</file>

<file path=ppt/tags/tag113.xml><?xml version="1.0" encoding="utf-8"?>
<p:tagLst xmlns:a="http://schemas.openxmlformats.org/drawingml/2006/main" xmlns:r="http://schemas.openxmlformats.org/officeDocument/2006/relationships" xmlns:p="http://schemas.openxmlformats.org/presentationml/2006/main">
  <p:tag name="DVSECTIONID" val="ILuPaFLFC3MuIXIu5EGqj2"/>
</p:tagLst>
</file>

<file path=ppt/tags/tag114.xml><?xml version="1.0" encoding="utf-8"?>
<p:tagLst xmlns:a="http://schemas.openxmlformats.org/drawingml/2006/main" xmlns:r="http://schemas.openxmlformats.org/officeDocument/2006/relationships" xmlns:p="http://schemas.openxmlformats.org/presentationml/2006/main">
  <p:tag name="DVSHAPEID" val="hBhPbgi6E0mP45pI0LrRau"/>
</p:tagLst>
</file>

<file path=ppt/tags/tag115.xml><?xml version="1.0" encoding="utf-8"?>
<p:tagLst xmlns:a="http://schemas.openxmlformats.org/drawingml/2006/main" xmlns:r="http://schemas.openxmlformats.org/officeDocument/2006/relationships" xmlns:p="http://schemas.openxmlformats.org/presentationml/2006/main">
  <p:tag name="DVSHAPEID" val="VKUTXMcSltX997CavVdRVx"/>
</p:tagLst>
</file>

<file path=ppt/tags/tag116.xml><?xml version="1.0" encoding="utf-8"?>
<p:tagLst xmlns:a="http://schemas.openxmlformats.org/drawingml/2006/main" xmlns:r="http://schemas.openxmlformats.org/officeDocument/2006/relationships" xmlns:p="http://schemas.openxmlformats.org/presentationml/2006/main">
  <p:tag name="DVSHAPEID" val="wTaaW9KpYucNFwVhjwTLFS"/>
</p:tagLst>
</file>

<file path=ppt/tags/tag117.xml><?xml version="1.0" encoding="utf-8"?>
<p:tagLst xmlns:a="http://schemas.openxmlformats.org/drawingml/2006/main" xmlns:r="http://schemas.openxmlformats.org/officeDocument/2006/relationships" xmlns:p="http://schemas.openxmlformats.org/presentationml/2006/main">
  <p:tag name="DVSECTIONID" val="doQ0LNDVbuCH953hO16sBM"/>
</p:tagLst>
</file>

<file path=ppt/tags/tag118.xml><?xml version="1.0" encoding="utf-8"?>
<p:tagLst xmlns:a="http://schemas.openxmlformats.org/drawingml/2006/main" xmlns:r="http://schemas.openxmlformats.org/officeDocument/2006/relationships" xmlns:p="http://schemas.openxmlformats.org/presentationml/2006/main">
  <p:tag name="DVSHAPEID" val="enVKtuwowz2mQfoQsnEIqP"/>
</p:tagLst>
</file>

<file path=ppt/tags/tag119.xml><?xml version="1.0" encoding="utf-8"?>
<p:tagLst xmlns:a="http://schemas.openxmlformats.org/drawingml/2006/main" xmlns:r="http://schemas.openxmlformats.org/officeDocument/2006/relationships" xmlns:p="http://schemas.openxmlformats.org/presentationml/2006/main">
  <p:tag name="DVSHAPEID" val="PA3z7tEyIzfAICoFHlERmo"/>
</p:tagLst>
</file>

<file path=ppt/tags/tag12.xml><?xml version="1.0" encoding="utf-8"?>
<p:tagLst xmlns:a="http://schemas.openxmlformats.org/drawingml/2006/main" xmlns:r="http://schemas.openxmlformats.org/officeDocument/2006/relationships" xmlns:p="http://schemas.openxmlformats.org/presentationml/2006/main">
  <p:tag name="DVSECTIONID" val="Vg8me2J9K70SSCsdMHkQUD"/>
</p:tagLst>
</file>

<file path=ppt/tags/tag120.xml><?xml version="1.0" encoding="utf-8"?>
<p:tagLst xmlns:a="http://schemas.openxmlformats.org/drawingml/2006/main" xmlns:r="http://schemas.openxmlformats.org/officeDocument/2006/relationships" xmlns:p="http://schemas.openxmlformats.org/presentationml/2006/main">
  <p:tag name="DVSHAPEID" val="Pg6vzqgZ24IpxkGTn2KXQs"/>
</p:tagLst>
</file>

<file path=ppt/tags/tag121.xml><?xml version="1.0" encoding="utf-8"?>
<p:tagLst xmlns:a="http://schemas.openxmlformats.org/drawingml/2006/main" xmlns:r="http://schemas.openxmlformats.org/officeDocument/2006/relationships" xmlns:p="http://schemas.openxmlformats.org/presentationml/2006/main">
  <p:tag name="DVSECTIONID" val="AAZThwdr4TsH7uaM02gJcB"/>
</p:tagLst>
</file>

<file path=ppt/tags/tag122.xml><?xml version="1.0" encoding="utf-8"?>
<p:tagLst xmlns:a="http://schemas.openxmlformats.org/drawingml/2006/main" xmlns:r="http://schemas.openxmlformats.org/officeDocument/2006/relationships" xmlns:p="http://schemas.openxmlformats.org/presentationml/2006/main">
  <p:tag name="DVSHAPEID" val="6gwLrNGj4ytrLNtBUehIxb"/>
</p:tagLst>
</file>

<file path=ppt/tags/tag123.xml><?xml version="1.0" encoding="utf-8"?>
<p:tagLst xmlns:a="http://schemas.openxmlformats.org/drawingml/2006/main" xmlns:r="http://schemas.openxmlformats.org/officeDocument/2006/relationships" xmlns:p="http://schemas.openxmlformats.org/presentationml/2006/main">
  <p:tag name="DVSHAPEID" val="Ri54ZNYB7oxm9QYOYtjJZ9"/>
</p:tagLst>
</file>

<file path=ppt/tags/tag124.xml><?xml version="1.0" encoding="utf-8"?>
<p:tagLst xmlns:a="http://schemas.openxmlformats.org/drawingml/2006/main" xmlns:r="http://schemas.openxmlformats.org/officeDocument/2006/relationships" xmlns:p="http://schemas.openxmlformats.org/presentationml/2006/main">
  <p:tag name="DVSHAPEID" val="W5zTqL8vF7VVodFnOTlsr4"/>
</p:tagLst>
</file>

<file path=ppt/tags/tag125.xml><?xml version="1.0" encoding="utf-8"?>
<p:tagLst xmlns:a="http://schemas.openxmlformats.org/drawingml/2006/main" xmlns:r="http://schemas.openxmlformats.org/officeDocument/2006/relationships" xmlns:p="http://schemas.openxmlformats.org/presentationml/2006/main">
  <p:tag name="DVSHAPEID" val="ToDDD5fOpObImZu6mcsBIp"/>
</p:tagLst>
</file>

<file path=ppt/tags/tag126.xml><?xml version="1.0" encoding="utf-8"?>
<p:tagLst xmlns:a="http://schemas.openxmlformats.org/drawingml/2006/main" xmlns:r="http://schemas.openxmlformats.org/officeDocument/2006/relationships" xmlns:p="http://schemas.openxmlformats.org/presentationml/2006/main">
  <p:tag name="DVSECTIONID" val="EZvDylul0v9rOf1Sw7IJqI"/>
</p:tagLst>
</file>

<file path=ppt/tags/tag127.xml><?xml version="1.0" encoding="utf-8"?>
<p:tagLst xmlns:a="http://schemas.openxmlformats.org/drawingml/2006/main" xmlns:r="http://schemas.openxmlformats.org/officeDocument/2006/relationships" xmlns:p="http://schemas.openxmlformats.org/presentationml/2006/main">
  <p:tag name="DVSHAPEID" val="rerK8AFqoxIRbafN73fRH6"/>
</p:tagLst>
</file>

<file path=ppt/tags/tag128.xml><?xml version="1.0" encoding="utf-8"?>
<p:tagLst xmlns:a="http://schemas.openxmlformats.org/drawingml/2006/main" xmlns:r="http://schemas.openxmlformats.org/officeDocument/2006/relationships" xmlns:p="http://schemas.openxmlformats.org/presentationml/2006/main">
  <p:tag name="DVSHAPEID" val="JGRFSHw80QmuWobTXE9ZpE"/>
</p:tagLst>
</file>

<file path=ppt/tags/tag129.xml><?xml version="1.0" encoding="utf-8"?>
<p:tagLst xmlns:a="http://schemas.openxmlformats.org/drawingml/2006/main" xmlns:r="http://schemas.openxmlformats.org/officeDocument/2006/relationships" xmlns:p="http://schemas.openxmlformats.org/presentationml/2006/main">
  <p:tag name="DVSHAPEID" val="ZuOkQz4plQHkvLSsHXTgxS"/>
</p:tagLst>
</file>

<file path=ppt/tags/tag13.xml><?xml version="1.0" encoding="utf-8"?>
<p:tagLst xmlns:a="http://schemas.openxmlformats.org/drawingml/2006/main" xmlns:r="http://schemas.openxmlformats.org/officeDocument/2006/relationships" xmlns:p="http://schemas.openxmlformats.org/presentationml/2006/main">
  <p:tag name="DVSHAPEID" val="xFGUL7w90saWK3FZesjWjh"/>
</p:tagLst>
</file>

<file path=ppt/tags/tag14.xml><?xml version="1.0" encoding="utf-8"?>
<p:tagLst xmlns:a="http://schemas.openxmlformats.org/drawingml/2006/main" xmlns:r="http://schemas.openxmlformats.org/officeDocument/2006/relationships" xmlns:p="http://schemas.openxmlformats.org/presentationml/2006/main">
  <p:tag name="DVSHAPEID" val="RPj1tS8QLIOhTiRbgTx2R7"/>
</p:tagLst>
</file>

<file path=ppt/tags/tag15.xml><?xml version="1.0" encoding="utf-8"?>
<p:tagLst xmlns:a="http://schemas.openxmlformats.org/drawingml/2006/main" xmlns:r="http://schemas.openxmlformats.org/officeDocument/2006/relationships" xmlns:p="http://schemas.openxmlformats.org/presentationml/2006/main">
  <p:tag name="DVSECTIONID" val="akZSzbSsSBMASP01z6FeeQ"/>
</p:tagLst>
</file>

<file path=ppt/tags/tag16.xml><?xml version="1.0" encoding="utf-8"?>
<p:tagLst xmlns:a="http://schemas.openxmlformats.org/drawingml/2006/main" xmlns:r="http://schemas.openxmlformats.org/officeDocument/2006/relationships" xmlns:p="http://schemas.openxmlformats.org/presentationml/2006/main">
  <p:tag name="DVSHAPEID" val="OZekYYDvoWEfORAKDD0aGr"/>
</p:tagLst>
</file>

<file path=ppt/tags/tag17.xml><?xml version="1.0" encoding="utf-8"?>
<p:tagLst xmlns:a="http://schemas.openxmlformats.org/drawingml/2006/main" xmlns:r="http://schemas.openxmlformats.org/officeDocument/2006/relationships" xmlns:p="http://schemas.openxmlformats.org/presentationml/2006/main">
  <p:tag name="DVSHAPEID" val="8tam82cppgqK0kM9UadgkR"/>
</p:tagLst>
</file>

<file path=ppt/tags/tag18.xml><?xml version="1.0" encoding="utf-8"?>
<p:tagLst xmlns:a="http://schemas.openxmlformats.org/drawingml/2006/main" xmlns:r="http://schemas.openxmlformats.org/officeDocument/2006/relationships" xmlns:p="http://schemas.openxmlformats.org/presentationml/2006/main">
  <p:tag name="DVSHAPEID" val="DDuZBwfU1HqmRL9CQAiYxn"/>
</p:tagLst>
</file>

<file path=ppt/tags/tag19.xml><?xml version="1.0" encoding="utf-8"?>
<p:tagLst xmlns:a="http://schemas.openxmlformats.org/drawingml/2006/main" xmlns:r="http://schemas.openxmlformats.org/officeDocument/2006/relationships" xmlns:p="http://schemas.openxmlformats.org/presentationml/2006/main">
  <p:tag name="DVSHAPEID" val="P3RgXuIQWq7gQwR8rFavfJ"/>
</p:tagLst>
</file>

<file path=ppt/tags/tag2.xml><?xml version="1.0" encoding="utf-8"?>
<p:tagLst xmlns:a="http://schemas.openxmlformats.org/drawingml/2006/main" xmlns:r="http://schemas.openxmlformats.org/officeDocument/2006/relationships" xmlns:p="http://schemas.openxmlformats.org/presentationml/2006/main">
  <p:tag name="DVSHAPEID" val="8FEvw6eElIeOCrwkX6O5ny"/>
</p:tagLst>
</file>

<file path=ppt/tags/tag20.xml><?xml version="1.0" encoding="utf-8"?>
<p:tagLst xmlns:a="http://schemas.openxmlformats.org/drawingml/2006/main" xmlns:r="http://schemas.openxmlformats.org/officeDocument/2006/relationships" xmlns:p="http://schemas.openxmlformats.org/presentationml/2006/main">
  <p:tag name="DVSECTIONID" val="5iKDdK7ebFpjlbcu6IGGIb"/>
</p:tagLst>
</file>

<file path=ppt/tags/tag21.xml><?xml version="1.0" encoding="utf-8"?>
<p:tagLst xmlns:a="http://schemas.openxmlformats.org/drawingml/2006/main" xmlns:r="http://schemas.openxmlformats.org/officeDocument/2006/relationships" xmlns:p="http://schemas.openxmlformats.org/presentationml/2006/main">
  <p:tag name="DVSHAPEID" val="8gbktMpTbcDEUsx36C241L"/>
</p:tagLst>
</file>

<file path=ppt/tags/tag22.xml><?xml version="1.0" encoding="utf-8"?>
<p:tagLst xmlns:a="http://schemas.openxmlformats.org/drawingml/2006/main" xmlns:r="http://schemas.openxmlformats.org/officeDocument/2006/relationships" xmlns:p="http://schemas.openxmlformats.org/presentationml/2006/main">
  <p:tag name="DVSHAPEID" val="1ySrMVcUQrSP0YBMu2dqYB"/>
</p:tagLst>
</file>

<file path=ppt/tags/tag23.xml><?xml version="1.0" encoding="utf-8"?>
<p:tagLst xmlns:a="http://schemas.openxmlformats.org/drawingml/2006/main" xmlns:r="http://schemas.openxmlformats.org/officeDocument/2006/relationships" xmlns:p="http://schemas.openxmlformats.org/presentationml/2006/main">
  <p:tag name="DVSHAPEID" val="qpnnZVNsl6xmeDs20tHhmb"/>
</p:tagLst>
</file>

<file path=ppt/tags/tag24.xml><?xml version="1.0" encoding="utf-8"?>
<p:tagLst xmlns:a="http://schemas.openxmlformats.org/drawingml/2006/main" xmlns:r="http://schemas.openxmlformats.org/officeDocument/2006/relationships" xmlns:p="http://schemas.openxmlformats.org/presentationml/2006/main">
  <p:tag name="DVSECTIONID" val="ZNG44aLbSAnh5Omltygifo"/>
</p:tagLst>
</file>

<file path=ppt/tags/tag25.xml><?xml version="1.0" encoding="utf-8"?>
<p:tagLst xmlns:a="http://schemas.openxmlformats.org/drawingml/2006/main" xmlns:r="http://schemas.openxmlformats.org/officeDocument/2006/relationships" xmlns:p="http://schemas.openxmlformats.org/presentationml/2006/main">
  <p:tag name="DVSHAPEID" val="kDt0ZijDYlkgOr8lyLbbKZ"/>
</p:tagLst>
</file>

<file path=ppt/tags/tag26.xml><?xml version="1.0" encoding="utf-8"?>
<p:tagLst xmlns:a="http://schemas.openxmlformats.org/drawingml/2006/main" xmlns:r="http://schemas.openxmlformats.org/officeDocument/2006/relationships" xmlns:p="http://schemas.openxmlformats.org/presentationml/2006/main">
  <p:tag name="DVSHAPEID" val="fAVDKI8CO286JdMWuqwjrM"/>
</p:tagLst>
</file>

<file path=ppt/tags/tag27.xml><?xml version="1.0" encoding="utf-8"?>
<p:tagLst xmlns:a="http://schemas.openxmlformats.org/drawingml/2006/main" xmlns:r="http://schemas.openxmlformats.org/officeDocument/2006/relationships" xmlns:p="http://schemas.openxmlformats.org/presentationml/2006/main">
  <p:tag name="DVSHAPEID" val="WzIqZ67ok3YkoS5mxBulwh"/>
</p:tagLst>
</file>

<file path=ppt/tags/tag28.xml><?xml version="1.0" encoding="utf-8"?>
<p:tagLst xmlns:a="http://schemas.openxmlformats.org/drawingml/2006/main" xmlns:r="http://schemas.openxmlformats.org/officeDocument/2006/relationships" xmlns:p="http://schemas.openxmlformats.org/presentationml/2006/main">
  <p:tag name="DVSHAPEID" val="8IIVyBhKErxsElUkJ2vqI4"/>
</p:tagLst>
</file>

<file path=ppt/tags/tag29.xml><?xml version="1.0" encoding="utf-8"?>
<p:tagLst xmlns:a="http://schemas.openxmlformats.org/drawingml/2006/main" xmlns:r="http://schemas.openxmlformats.org/officeDocument/2006/relationships" xmlns:p="http://schemas.openxmlformats.org/presentationml/2006/main">
  <p:tag name="DVSHAPEID" val="7oOTR7TVP6fEr0I4yw6zow"/>
</p:tagLst>
</file>

<file path=ppt/tags/tag3.xml><?xml version="1.0" encoding="utf-8"?>
<p:tagLst xmlns:a="http://schemas.openxmlformats.org/drawingml/2006/main" xmlns:r="http://schemas.openxmlformats.org/officeDocument/2006/relationships" xmlns:p="http://schemas.openxmlformats.org/presentationml/2006/main">
  <p:tag name="DVSHAPEID" val="PalX2ZcfQOA969m0i6b7Pz"/>
</p:tagLst>
</file>

<file path=ppt/tags/tag30.xml><?xml version="1.0" encoding="utf-8"?>
<p:tagLst xmlns:a="http://schemas.openxmlformats.org/drawingml/2006/main" xmlns:r="http://schemas.openxmlformats.org/officeDocument/2006/relationships" xmlns:p="http://schemas.openxmlformats.org/presentationml/2006/main">
  <p:tag name="DVSHAPEID" val="MVeJscSsP6z3Aj6EJaQJCr"/>
</p:tagLst>
</file>

<file path=ppt/tags/tag31.xml><?xml version="1.0" encoding="utf-8"?>
<p:tagLst xmlns:a="http://schemas.openxmlformats.org/drawingml/2006/main" xmlns:r="http://schemas.openxmlformats.org/officeDocument/2006/relationships" xmlns:p="http://schemas.openxmlformats.org/presentationml/2006/main">
  <p:tag name="DVSHAPEID" val="dZTUCFuYj8FACTF7FH3ng8"/>
</p:tagLst>
</file>

<file path=ppt/tags/tag32.xml><?xml version="1.0" encoding="utf-8"?>
<p:tagLst xmlns:a="http://schemas.openxmlformats.org/drawingml/2006/main" xmlns:r="http://schemas.openxmlformats.org/officeDocument/2006/relationships" xmlns:p="http://schemas.openxmlformats.org/presentationml/2006/main">
  <p:tag name="DVSHAPEID" val="5npoXTMWJFUlIeQxAdXRNr"/>
</p:tagLst>
</file>

<file path=ppt/tags/tag33.xml><?xml version="1.0" encoding="utf-8"?>
<p:tagLst xmlns:a="http://schemas.openxmlformats.org/drawingml/2006/main" xmlns:r="http://schemas.openxmlformats.org/officeDocument/2006/relationships" xmlns:p="http://schemas.openxmlformats.org/presentationml/2006/main">
  <p:tag name="DVSHAPEID" val="oZHdZCv9Gfa4UvudHBbmo0"/>
</p:tagLst>
</file>

<file path=ppt/tags/tag34.xml><?xml version="1.0" encoding="utf-8"?>
<p:tagLst xmlns:a="http://schemas.openxmlformats.org/drawingml/2006/main" xmlns:r="http://schemas.openxmlformats.org/officeDocument/2006/relationships" xmlns:p="http://schemas.openxmlformats.org/presentationml/2006/main">
  <p:tag name="DVSHAPEID" val="Ggaqh76QpplEZqHKTarzYF"/>
</p:tagLst>
</file>

<file path=ppt/tags/tag35.xml><?xml version="1.0" encoding="utf-8"?>
<p:tagLst xmlns:a="http://schemas.openxmlformats.org/drawingml/2006/main" xmlns:r="http://schemas.openxmlformats.org/officeDocument/2006/relationships" xmlns:p="http://schemas.openxmlformats.org/presentationml/2006/main">
  <p:tag name="DVSHAPEID" val="bDkk3mvmFq2niq2zkn2QPK"/>
</p:tagLst>
</file>

<file path=ppt/tags/tag36.xml><?xml version="1.0" encoding="utf-8"?>
<p:tagLst xmlns:a="http://schemas.openxmlformats.org/drawingml/2006/main" xmlns:r="http://schemas.openxmlformats.org/officeDocument/2006/relationships" xmlns:p="http://schemas.openxmlformats.org/presentationml/2006/main">
  <p:tag name="DVSHAPEID" val="Jgw3wWH1VP115x6X4Kk2JU"/>
</p:tagLst>
</file>

<file path=ppt/tags/tag37.xml><?xml version="1.0" encoding="utf-8"?>
<p:tagLst xmlns:a="http://schemas.openxmlformats.org/drawingml/2006/main" xmlns:r="http://schemas.openxmlformats.org/officeDocument/2006/relationships" xmlns:p="http://schemas.openxmlformats.org/presentationml/2006/main">
  <p:tag name="DVSHAPEID" val="BB7gIkP4x8PqT3NZQyEDvd"/>
</p:tagLst>
</file>

<file path=ppt/tags/tag38.xml><?xml version="1.0" encoding="utf-8"?>
<p:tagLst xmlns:a="http://schemas.openxmlformats.org/drawingml/2006/main" xmlns:r="http://schemas.openxmlformats.org/officeDocument/2006/relationships" xmlns:p="http://schemas.openxmlformats.org/presentationml/2006/main">
  <p:tag name="DVSHAPEID" val="mhlvsnjiwN0PEUVfencRiT"/>
</p:tagLst>
</file>

<file path=ppt/tags/tag39.xml><?xml version="1.0" encoding="utf-8"?>
<p:tagLst xmlns:a="http://schemas.openxmlformats.org/drawingml/2006/main" xmlns:r="http://schemas.openxmlformats.org/officeDocument/2006/relationships" xmlns:p="http://schemas.openxmlformats.org/presentationml/2006/main">
  <p:tag name="DVSHAPEID" val="bFD294TLo6oofQVcRrKeC2"/>
</p:tagLst>
</file>

<file path=ppt/tags/tag4.xml><?xml version="1.0" encoding="utf-8"?>
<p:tagLst xmlns:a="http://schemas.openxmlformats.org/drawingml/2006/main" xmlns:r="http://schemas.openxmlformats.org/officeDocument/2006/relationships" xmlns:p="http://schemas.openxmlformats.org/presentationml/2006/main">
  <p:tag name="DVSHAPEID" val="HAEQHhsM8imzQuaz3er5Sp"/>
</p:tagLst>
</file>

<file path=ppt/tags/tag40.xml><?xml version="1.0" encoding="utf-8"?>
<p:tagLst xmlns:a="http://schemas.openxmlformats.org/drawingml/2006/main" xmlns:r="http://schemas.openxmlformats.org/officeDocument/2006/relationships" xmlns:p="http://schemas.openxmlformats.org/presentationml/2006/main">
  <p:tag name="DVSHAPEID" val="p4pT3AjgrEVt5FRpeepKpU"/>
</p:tagLst>
</file>

<file path=ppt/tags/tag41.xml><?xml version="1.0" encoding="utf-8"?>
<p:tagLst xmlns:a="http://schemas.openxmlformats.org/drawingml/2006/main" xmlns:r="http://schemas.openxmlformats.org/officeDocument/2006/relationships" xmlns:p="http://schemas.openxmlformats.org/presentationml/2006/main">
  <p:tag name="DVSHAPEID" val="qfF5j1wK63g9gzDg1ir7EK"/>
</p:tagLst>
</file>

<file path=ppt/tags/tag42.xml><?xml version="1.0" encoding="utf-8"?>
<p:tagLst xmlns:a="http://schemas.openxmlformats.org/drawingml/2006/main" xmlns:r="http://schemas.openxmlformats.org/officeDocument/2006/relationships" xmlns:p="http://schemas.openxmlformats.org/presentationml/2006/main">
  <p:tag name="DVSHAPEID" val="tLKglrdwPRCuD9dXhiKHyR"/>
</p:tagLst>
</file>

<file path=ppt/tags/tag43.xml><?xml version="1.0" encoding="utf-8"?>
<p:tagLst xmlns:a="http://schemas.openxmlformats.org/drawingml/2006/main" xmlns:r="http://schemas.openxmlformats.org/officeDocument/2006/relationships" xmlns:p="http://schemas.openxmlformats.org/presentationml/2006/main">
  <p:tag name="DVSHAPEID" val="cWphMXc6iigFMTl3G4wzep"/>
</p:tagLst>
</file>

<file path=ppt/tags/tag44.xml><?xml version="1.0" encoding="utf-8"?>
<p:tagLst xmlns:a="http://schemas.openxmlformats.org/drawingml/2006/main" xmlns:r="http://schemas.openxmlformats.org/officeDocument/2006/relationships" xmlns:p="http://schemas.openxmlformats.org/presentationml/2006/main">
  <p:tag name="DVSHAPEID" val="wLWt2319mWcCzOQ4FgkJyk"/>
</p:tagLst>
</file>

<file path=ppt/tags/tag45.xml><?xml version="1.0" encoding="utf-8"?>
<p:tagLst xmlns:a="http://schemas.openxmlformats.org/drawingml/2006/main" xmlns:r="http://schemas.openxmlformats.org/officeDocument/2006/relationships" xmlns:p="http://schemas.openxmlformats.org/presentationml/2006/main">
  <p:tag name="DVSHAPEID" val="dXnkCdCFbYDNpDliV849Vk"/>
</p:tagLst>
</file>

<file path=ppt/tags/tag46.xml><?xml version="1.0" encoding="utf-8"?>
<p:tagLst xmlns:a="http://schemas.openxmlformats.org/drawingml/2006/main" xmlns:r="http://schemas.openxmlformats.org/officeDocument/2006/relationships" xmlns:p="http://schemas.openxmlformats.org/presentationml/2006/main">
  <p:tag name="DVSHAPEID" val="t9kxdBpgfvQbxY6HrOxHKd"/>
</p:tagLst>
</file>

<file path=ppt/tags/tag47.xml><?xml version="1.0" encoding="utf-8"?>
<p:tagLst xmlns:a="http://schemas.openxmlformats.org/drawingml/2006/main" xmlns:r="http://schemas.openxmlformats.org/officeDocument/2006/relationships" xmlns:p="http://schemas.openxmlformats.org/presentationml/2006/main">
  <p:tag name="DVSHAPEID" val="ZMocImkbEppTud0500fVJ7"/>
</p:tagLst>
</file>

<file path=ppt/tags/tag48.xml><?xml version="1.0" encoding="utf-8"?>
<p:tagLst xmlns:a="http://schemas.openxmlformats.org/drawingml/2006/main" xmlns:r="http://schemas.openxmlformats.org/officeDocument/2006/relationships" xmlns:p="http://schemas.openxmlformats.org/presentationml/2006/main">
  <p:tag name="DVSHAPEID" val="Wd6ncdHgCdzfax80T2V4Qr"/>
</p:tagLst>
</file>

<file path=ppt/tags/tag49.xml><?xml version="1.0" encoding="utf-8"?>
<p:tagLst xmlns:a="http://schemas.openxmlformats.org/drawingml/2006/main" xmlns:r="http://schemas.openxmlformats.org/officeDocument/2006/relationships" xmlns:p="http://schemas.openxmlformats.org/presentationml/2006/main">
  <p:tag name="DVSHAPEID" val="LEuSHmNxrPuRQa6la6unMb"/>
</p:tagLst>
</file>

<file path=ppt/tags/tag5.xml><?xml version="1.0" encoding="utf-8"?>
<p:tagLst xmlns:a="http://schemas.openxmlformats.org/drawingml/2006/main" xmlns:r="http://schemas.openxmlformats.org/officeDocument/2006/relationships" xmlns:p="http://schemas.openxmlformats.org/presentationml/2006/main">
  <p:tag name="DVSHAPEID" val="dtlnXWOIUfIgtLjciVM4Gh"/>
</p:tagLst>
</file>

<file path=ppt/tags/tag50.xml><?xml version="1.0" encoding="utf-8"?>
<p:tagLst xmlns:a="http://schemas.openxmlformats.org/drawingml/2006/main" xmlns:r="http://schemas.openxmlformats.org/officeDocument/2006/relationships" xmlns:p="http://schemas.openxmlformats.org/presentationml/2006/main">
  <p:tag name="DVSHAPEID" val="je3sWZ7d0FgurrTjwks4MK"/>
</p:tagLst>
</file>

<file path=ppt/tags/tag51.xml><?xml version="1.0" encoding="utf-8"?>
<p:tagLst xmlns:a="http://schemas.openxmlformats.org/drawingml/2006/main" xmlns:r="http://schemas.openxmlformats.org/officeDocument/2006/relationships" xmlns:p="http://schemas.openxmlformats.org/presentationml/2006/main">
  <p:tag name="DVSHAPEID" val="LjHYTxSOztEAlfPeqNpePP"/>
</p:tagLst>
</file>

<file path=ppt/tags/tag52.xml><?xml version="1.0" encoding="utf-8"?>
<p:tagLst xmlns:a="http://schemas.openxmlformats.org/drawingml/2006/main" xmlns:r="http://schemas.openxmlformats.org/officeDocument/2006/relationships" xmlns:p="http://schemas.openxmlformats.org/presentationml/2006/main">
  <p:tag name="DVSHAPEID" val="AlIFsQA9UIpysKKX6zkb5N"/>
</p:tagLst>
</file>

<file path=ppt/tags/tag53.xml><?xml version="1.0" encoding="utf-8"?>
<p:tagLst xmlns:a="http://schemas.openxmlformats.org/drawingml/2006/main" xmlns:r="http://schemas.openxmlformats.org/officeDocument/2006/relationships" xmlns:p="http://schemas.openxmlformats.org/presentationml/2006/main">
  <p:tag name="DVSHAPEID" val="PR6DuhUFEyVWImfe41eqyW"/>
</p:tagLst>
</file>

<file path=ppt/tags/tag54.xml><?xml version="1.0" encoding="utf-8"?>
<p:tagLst xmlns:a="http://schemas.openxmlformats.org/drawingml/2006/main" xmlns:r="http://schemas.openxmlformats.org/officeDocument/2006/relationships" xmlns:p="http://schemas.openxmlformats.org/presentationml/2006/main">
  <p:tag name="DVSHAPEID" val="bMN5tsHQTDJMvQzPmiff3Q"/>
</p:tagLst>
</file>

<file path=ppt/tags/tag55.xml><?xml version="1.0" encoding="utf-8"?>
<p:tagLst xmlns:a="http://schemas.openxmlformats.org/drawingml/2006/main" xmlns:r="http://schemas.openxmlformats.org/officeDocument/2006/relationships" xmlns:p="http://schemas.openxmlformats.org/presentationml/2006/main">
  <p:tag name="DVSHAPEID" val="Cw1oHRvjWFeTGjPpNrXOFh"/>
</p:tagLst>
</file>

<file path=ppt/tags/tag56.xml><?xml version="1.0" encoding="utf-8"?>
<p:tagLst xmlns:a="http://schemas.openxmlformats.org/drawingml/2006/main" xmlns:r="http://schemas.openxmlformats.org/officeDocument/2006/relationships" xmlns:p="http://schemas.openxmlformats.org/presentationml/2006/main">
  <p:tag name="DVSHAPEID" val="dVQpFfFVbjTkah35KPkzH4"/>
</p:tagLst>
</file>

<file path=ppt/tags/tag57.xml><?xml version="1.0" encoding="utf-8"?>
<p:tagLst xmlns:a="http://schemas.openxmlformats.org/drawingml/2006/main" xmlns:r="http://schemas.openxmlformats.org/officeDocument/2006/relationships" xmlns:p="http://schemas.openxmlformats.org/presentationml/2006/main">
  <p:tag name="DVSHAPEID" val="xCafZWuNhebkj5yicfE0uV"/>
</p:tagLst>
</file>

<file path=ppt/tags/tag58.xml><?xml version="1.0" encoding="utf-8"?>
<p:tagLst xmlns:a="http://schemas.openxmlformats.org/drawingml/2006/main" xmlns:r="http://schemas.openxmlformats.org/officeDocument/2006/relationships" xmlns:p="http://schemas.openxmlformats.org/presentationml/2006/main">
  <p:tag name="DVSHAPEID" val="Zm9ylIG7t5A8nefpfIrn1F"/>
</p:tagLst>
</file>

<file path=ppt/tags/tag59.xml><?xml version="1.0" encoding="utf-8"?>
<p:tagLst xmlns:a="http://schemas.openxmlformats.org/drawingml/2006/main" xmlns:r="http://schemas.openxmlformats.org/officeDocument/2006/relationships" xmlns:p="http://schemas.openxmlformats.org/presentationml/2006/main">
  <p:tag name="DVSHAPEID" val="9PYYxsD5VGACDN6qAM6aK5"/>
</p:tagLst>
</file>

<file path=ppt/tags/tag6.xml><?xml version="1.0" encoding="utf-8"?>
<p:tagLst xmlns:a="http://schemas.openxmlformats.org/drawingml/2006/main" xmlns:r="http://schemas.openxmlformats.org/officeDocument/2006/relationships" xmlns:p="http://schemas.openxmlformats.org/presentationml/2006/main">
  <p:tag name="DVSHAPEID" val="MwjSQJ2XFKHhmaujjwXqo7"/>
</p:tagLst>
</file>

<file path=ppt/tags/tag60.xml><?xml version="1.0" encoding="utf-8"?>
<p:tagLst xmlns:a="http://schemas.openxmlformats.org/drawingml/2006/main" xmlns:r="http://schemas.openxmlformats.org/officeDocument/2006/relationships" xmlns:p="http://schemas.openxmlformats.org/presentationml/2006/main">
  <p:tag name="DVSHAPEID" val="JaHk3M0Vz6UjckAnbeto9U"/>
</p:tagLst>
</file>

<file path=ppt/tags/tag61.xml><?xml version="1.0" encoding="utf-8"?>
<p:tagLst xmlns:a="http://schemas.openxmlformats.org/drawingml/2006/main" xmlns:r="http://schemas.openxmlformats.org/officeDocument/2006/relationships" xmlns:p="http://schemas.openxmlformats.org/presentationml/2006/main">
  <p:tag name="DVSHAPEID" val="yLArjO7FgRV35NgdoR4Z6t"/>
</p:tagLst>
</file>

<file path=ppt/tags/tag62.xml><?xml version="1.0" encoding="utf-8"?>
<p:tagLst xmlns:a="http://schemas.openxmlformats.org/drawingml/2006/main" xmlns:r="http://schemas.openxmlformats.org/officeDocument/2006/relationships" xmlns:p="http://schemas.openxmlformats.org/presentationml/2006/main">
  <p:tag name="DVSHAPEID" val="HjBMQdASGlVPCVJCsbOUQ3"/>
</p:tagLst>
</file>

<file path=ppt/tags/tag63.xml><?xml version="1.0" encoding="utf-8"?>
<p:tagLst xmlns:a="http://schemas.openxmlformats.org/drawingml/2006/main" xmlns:r="http://schemas.openxmlformats.org/officeDocument/2006/relationships" xmlns:p="http://schemas.openxmlformats.org/presentationml/2006/main">
  <p:tag name="DVSHAPEID" val="o8eM6YPCjaN43hPxYU4obz"/>
</p:tagLst>
</file>

<file path=ppt/tags/tag64.xml><?xml version="1.0" encoding="utf-8"?>
<p:tagLst xmlns:a="http://schemas.openxmlformats.org/drawingml/2006/main" xmlns:r="http://schemas.openxmlformats.org/officeDocument/2006/relationships" xmlns:p="http://schemas.openxmlformats.org/presentationml/2006/main">
  <p:tag name="DVSECTIONID" val="7CqWiBNWngaFRGy07QKr0q"/>
</p:tagLst>
</file>

<file path=ppt/tags/tag65.xml><?xml version="1.0" encoding="utf-8"?>
<p:tagLst xmlns:a="http://schemas.openxmlformats.org/drawingml/2006/main" xmlns:r="http://schemas.openxmlformats.org/officeDocument/2006/relationships" xmlns:p="http://schemas.openxmlformats.org/presentationml/2006/main">
  <p:tag name="DVSHAPEID" val="vAZuzaYeM2D36aNlE606w8"/>
</p:tagLst>
</file>

<file path=ppt/tags/tag66.xml><?xml version="1.0" encoding="utf-8"?>
<p:tagLst xmlns:a="http://schemas.openxmlformats.org/drawingml/2006/main" xmlns:r="http://schemas.openxmlformats.org/officeDocument/2006/relationships" xmlns:p="http://schemas.openxmlformats.org/presentationml/2006/main">
  <p:tag name="DVSHAPEID" val="fCfDQ3j4zSyPLHT3WwSoWl"/>
</p:tagLst>
</file>

<file path=ppt/tags/tag67.xml><?xml version="1.0" encoding="utf-8"?>
<p:tagLst xmlns:a="http://schemas.openxmlformats.org/drawingml/2006/main" xmlns:r="http://schemas.openxmlformats.org/officeDocument/2006/relationships" xmlns:p="http://schemas.openxmlformats.org/presentationml/2006/main">
  <p:tag name="DVSHAPEID" val="LVtEbfpNWfSnknfVkVVIsK"/>
</p:tagLst>
</file>

<file path=ppt/tags/tag68.xml><?xml version="1.0" encoding="utf-8"?>
<p:tagLst xmlns:a="http://schemas.openxmlformats.org/drawingml/2006/main" xmlns:r="http://schemas.openxmlformats.org/officeDocument/2006/relationships" xmlns:p="http://schemas.openxmlformats.org/presentationml/2006/main">
  <p:tag name="DVSHAPEID" val="vho6rA9ud8bURj9bR4FLWi"/>
</p:tagLst>
</file>

<file path=ppt/tags/tag69.xml><?xml version="1.0" encoding="utf-8"?>
<p:tagLst xmlns:a="http://schemas.openxmlformats.org/drawingml/2006/main" xmlns:r="http://schemas.openxmlformats.org/officeDocument/2006/relationships" xmlns:p="http://schemas.openxmlformats.org/presentationml/2006/main">
  <p:tag name="DVSHAPEID" val="XonwO0cXteT1qcf5NODs1J"/>
</p:tagLst>
</file>

<file path=ppt/tags/tag7.xml><?xml version="1.0" encoding="utf-8"?>
<p:tagLst xmlns:a="http://schemas.openxmlformats.org/drawingml/2006/main" xmlns:r="http://schemas.openxmlformats.org/officeDocument/2006/relationships" xmlns:p="http://schemas.openxmlformats.org/presentationml/2006/main">
  <p:tag name="DVSHAPEID" val="Qz0ofRVwjNJVHO4465FXzY"/>
</p:tagLst>
</file>

<file path=ppt/tags/tag70.xml><?xml version="1.0" encoding="utf-8"?>
<p:tagLst xmlns:a="http://schemas.openxmlformats.org/drawingml/2006/main" xmlns:r="http://schemas.openxmlformats.org/officeDocument/2006/relationships" xmlns:p="http://schemas.openxmlformats.org/presentationml/2006/main">
  <p:tag name="DVSHAPEID" val="cqvVL83R2GOcj0IUL8hgFW"/>
</p:tagLst>
</file>

<file path=ppt/tags/tag71.xml><?xml version="1.0" encoding="utf-8"?>
<p:tagLst xmlns:a="http://schemas.openxmlformats.org/drawingml/2006/main" xmlns:r="http://schemas.openxmlformats.org/officeDocument/2006/relationships" xmlns:p="http://schemas.openxmlformats.org/presentationml/2006/main">
  <p:tag name="DVSHAPEID" val="1PSXWLgR8thdcX0Se3UBcc"/>
</p:tagLst>
</file>

<file path=ppt/tags/tag72.xml><?xml version="1.0" encoding="utf-8"?>
<p:tagLst xmlns:a="http://schemas.openxmlformats.org/drawingml/2006/main" xmlns:r="http://schemas.openxmlformats.org/officeDocument/2006/relationships" xmlns:p="http://schemas.openxmlformats.org/presentationml/2006/main">
  <p:tag name="DVSHAPEID" val="deSenS2vaK4foG3OchAbyk"/>
</p:tagLst>
</file>

<file path=ppt/tags/tag73.xml><?xml version="1.0" encoding="utf-8"?>
<p:tagLst xmlns:a="http://schemas.openxmlformats.org/drawingml/2006/main" xmlns:r="http://schemas.openxmlformats.org/officeDocument/2006/relationships" xmlns:p="http://schemas.openxmlformats.org/presentationml/2006/main">
  <p:tag name="DVSHAPEID" val="U6OLUTTem3KOCE4HooODiw"/>
</p:tagLst>
</file>

<file path=ppt/tags/tag74.xml><?xml version="1.0" encoding="utf-8"?>
<p:tagLst xmlns:a="http://schemas.openxmlformats.org/drawingml/2006/main" xmlns:r="http://schemas.openxmlformats.org/officeDocument/2006/relationships" xmlns:p="http://schemas.openxmlformats.org/presentationml/2006/main">
  <p:tag name="DVSHAPEID" val="8WykPpRD11DSjMqCY9BWo1"/>
</p:tagLst>
</file>

<file path=ppt/tags/tag75.xml><?xml version="1.0" encoding="utf-8"?>
<p:tagLst xmlns:a="http://schemas.openxmlformats.org/drawingml/2006/main" xmlns:r="http://schemas.openxmlformats.org/officeDocument/2006/relationships" xmlns:p="http://schemas.openxmlformats.org/presentationml/2006/main">
  <p:tag name="DVSHAPEID" val="vA3pKuSbmV2oXRcz3tnJ1I"/>
</p:tagLst>
</file>

<file path=ppt/tags/tag76.xml><?xml version="1.0" encoding="utf-8"?>
<p:tagLst xmlns:a="http://schemas.openxmlformats.org/drawingml/2006/main" xmlns:r="http://schemas.openxmlformats.org/officeDocument/2006/relationships" xmlns:p="http://schemas.openxmlformats.org/presentationml/2006/main">
  <p:tag name="DVSHAPEID" val="bKkhgMqE2l77qYhqFmKQEI"/>
</p:tagLst>
</file>

<file path=ppt/tags/tag77.xml><?xml version="1.0" encoding="utf-8"?>
<p:tagLst xmlns:a="http://schemas.openxmlformats.org/drawingml/2006/main" xmlns:r="http://schemas.openxmlformats.org/officeDocument/2006/relationships" xmlns:p="http://schemas.openxmlformats.org/presentationml/2006/main">
  <p:tag name="DVSHAPEID" val="QVPypo67zFZMpj4td6LHTG"/>
</p:tagLst>
</file>

<file path=ppt/tags/tag78.xml><?xml version="1.0" encoding="utf-8"?>
<p:tagLst xmlns:a="http://schemas.openxmlformats.org/drawingml/2006/main" xmlns:r="http://schemas.openxmlformats.org/officeDocument/2006/relationships" xmlns:p="http://schemas.openxmlformats.org/presentationml/2006/main">
  <p:tag name="DVSHAPEID" val="gPreiCO0Yb4sTosIn1yVMs"/>
</p:tagLst>
</file>

<file path=ppt/tags/tag79.xml><?xml version="1.0" encoding="utf-8"?>
<p:tagLst xmlns:a="http://schemas.openxmlformats.org/drawingml/2006/main" xmlns:r="http://schemas.openxmlformats.org/officeDocument/2006/relationships" xmlns:p="http://schemas.openxmlformats.org/presentationml/2006/main">
  <p:tag name="DVSHAPEID" val="8EzXmb8E4WO9FZ7a6tiyHN"/>
</p:tagLst>
</file>

<file path=ppt/tags/tag8.xml><?xml version="1.0" encoding="utf-8"?>
<p:tagLst xmlns:a="http://schemas.openxmlformats.org/drawingml/2006/main" xmlns:r="http://schemas.openxmlformats.org/officeDocument/2006/relationships" xmlns:p="http://schemas.openxmlformats.org/presentationml/2006/main">
  <p:tag name="DVSHAPEID" val="zbo8HZCg6gTEFJSrtb19rT"/>
</p:tagLst>
</file>

<file path=ppt/tags/tag80.xml><?xml version="1.0" encoding="utf-8"?>
<p:tagLst xmlns:a="http://schemas.openxmlformats.org/drawingml/2006/main" xmlns:r="http://schemas.openxmlformats.org/officeDocument/2006/relationships" xmlns:p="http://schemas.openxmlformats.org/presentationml/2006/main">
  <p:tag name="DVSHAPEID" val="IWpG1vJK9YTOHMFkgCRj77"/>
</p:tagLst>
</file>

<file path=ppt/tags/tag81.xml><?xml version="1.0" encoding="utf-8"?>
<p:tagLst xmlns:a="http://schemas.openxmlformats.org/drawingml/2006/main" xmlns:r="http://schemas.openxmlformats.org/officeDocument/2006/relationships" xmlns:p="http://schemas.openxmlformats.org/presentationml/2006/main">
  <p:tag name="DVSHAPEID" val="DKIsBcU4CdKkVCyFaDVkNQ"/>
</p:tagLst>
</file>

<file path=ppt/tags/tag82.xml><?xml version="1.0" encoding="utf-8"?>
<p:tagLst xmlns:a="http://schemas.openxmlformats.org/drawingml/2006/main" xmlns:r="http://schemas.openxmlformats.org/officeDocument/2006/relationships" xmlns:p="http://schemas.openxmlformats.org/presentationml/2006/main">
  <p:tag name="DVSHAPEID" val="fRikvMcFHnGAiFXyUwP4lG"/>
</p:tagLst>
</file>

<file path=ppt/tags/tag83.xml><?xml version="1.0" encoding="utf-8"?>
<p:tagLst xmlns:a="http://schemas.openxmlformats.org/drawingml/2006/main" xmlns:r="http://schemas.openxmlformats.org/officeDocument/2006/relationships" xmlns:p="http://schemas.openxmlformats.org/presentationml/2006/main">
  <p:tag name="DVSHAPEID" val="3mR2MAreoMkNuR9gG8RXwn"/>
</p:tagLst>
</file>

<file path=ppt/tags/tag84.xml><?xml version="1.0" encoding="utf-8"?>
<p:tagLst xmlns:a="http://schemas.openxmlformats.org/drawingml/2006/main" xmlns:r="http://schemas.openxmlformats.org/officeDocument/2006/relationships" xmlns:p="http://schemas.openxmlformats.org/presentationml/2006/main">
  <p:tag name="DVSECTIONID" val="slT1NLQUEn5gGEJBCin6YL"/>
</p:tagLst>
</file>

<file path=ppt/tags/tag85.xml><?xml version="1.0" encoding="utf-8"?>
<p:tagLst xmlns:a="http://schemas.openxmlformats.org/drawingml/2006/main" xmlns:r="http://schemas.openxmlformats.org/officeDocument/2006/relationships" xmlns:p="http://schemas.openxmlformats.org/presentationml/2006/main">
  <p:tag name="DVSHAPEID" val="ElkSICJouIuzOWttZCdsZT"/>
</p:tagLst>
</file>

<file path=ppt/tags/tag86.xml><?xml version="1.0" encoding="utf-8"?>
<p:tagLst xmlns:a="http://schemas.openxmlformats.org/drawingml/2006/main" xmlns:r="http://schemas.openxmlformats.org/officeDocument/2006/relationships" xmlns:p="http://schemas.openxmlformats.org/presentationml/2006/main">
  <p:tag name="DVSHAPEID" val="fvb5oDQHco9GHvHTSPvZiC"/>
</p:tagLst>
</file>

<file path=ppt/tags/tag87.xml><?xml version="1.0" encoding="utf-8"?>
<p:tagLst xmlns:a="http://schemas.openxmlformats.org/drawingml/2006/main" xmlns:r="http://schemas.openxmlformats.org/officeDocument/2006/relationships" xmlns:p="http://schemas.openxmlformats.org/presentationml/2006/main">
  <p:tag name="DVSHAPEID" val="iU3dNd8fJ3oK5PHCd5yMv6"/>
</p:tagLst>
</file>

<file path=ppt/tags/tag88.xml><?xml version="1.0" encoding="utf-8"?>
<p:tagLst xmlns:a="http://schemas.openxmlformats.org/drawingml/2006/main" xmlns:r="http://schemas.openxmlformats.org/officeDocument/2006/relationships" xmlns:p="http://schemas.openxmlformats.org/presentationml/2006/main">
  <p:tag name="DVSHAPEID" val="q7eXL5KnXZADch2bQDzXE5"/>
</p:tagLst>
</file>

<file path=ppt/tags/tag89.xml><?xml version="1.0" encoding="utf-8"?>
<p:tagLst xmlns:a="http://schemas.openxmlformats.org/drawingml/2006/main" xmlns:r="http://schemas.openxmlformats.org/officeDocument/2006/relationships" xmlns:p="http://schemas.openxmlformats.org/presentationml/2006/main">
  <p:tag name="DVSHAPEID" val="iWqScfCprv6btVYPr2vm6o"/>
</p:tagLst>
</file>

<file path=ppt/tags/tag9.xml><?xml version="1.0" encoding="utf-8"?>
<p:tagLst xmlns:a="http://schemas.openxmlformats.org/drawingml/2006/main" xmlns:r="http://schemas.openxmlformats.org/officeDocument/2006/relationships" xmlns:p="http://schemas.openxmlformats.org/presentationml/2006/main">
  <p:tag name="DVSHAPEID" val="xrtFfepRKrxRZO079WT2Ht"/>
</p:tagLst>
</file>

<file path=ppt/tags/tag90.xml><?xml version="1.0" encoding="utf-8"?>
<p:tagLst xmlns:a="http://schemas.openxmlformats.org/drawingml/2006/main" xmlns:r="http://schemas.openxmlformats.org/officeDocument/2006/relationships" xmlns:p="http://schemas.openxmlformats.org/presentationml/2006/main">
  <p:tag name="DVSHAPEID" val="9rCqA2fUdyskPhxSTuLxx5"/>
</p:tagLst>
</file>

<file path=ppt/tags/tag91.xml><?xml version="1.0" encoding="utf-8"?>
<p:tagLst xmlns:a="http://schemas.openxmlformats.org/drawingml/2006/main" xmlns:r="http://schemas.openxmlformats.org/officeDocument/2006/relationships" xmlns:p="http://schemas.openxmlformats.org/presentationml/2006/main">
  <p:tag name="DVSHAPEID" val="x1N7c1bxriZTNYgMFzawiy"/>
</p:tagLst>
</file>

<file path=ppt/tags/tag92.xml><?xml version="1.0" encoding="utf-8"?>
<p:tagLst xmlns:a="http://schemas.openxmlformats.org/drawingml/2006/main" xmlns:r="http://schemas.openxmlformats.org/officeDocument/2006/relationships" xmlns:p="http://schemas.openxmlformats.org/presentationml/2006/main">
  <p:tag name="DVSHAPEID" val="J95Hiy90AyQ4UBCsPdJF6a"/>
</p:tagLst>
</file>

<file path=ppt/tags/tag93.xml><?xml version="1.0" encoding="utf-8"?>
<p:tagLst xmlns:a="http://schemas.openxmlformats.org/drawingml/2006/main" xmlns:r="http://schemas.openxmlformats.org/officeDocument/2006/relationships" xmlns:p="http://schemas.openxmlformats.org/presentationml/2006/main">
  <p:tag name="DVSHAPEID" val="lWuyC6Pbn1MZhD1vJCoqHq"/>
</p:tagLst>
</file>

<file path=ppt/tags/tag94.xml><?xml version="1.0" encoding="utf-8"?>
<p:tagLst xmlns:a="http://schemas.openxmlformats.org/drawingml/2006/main" xmlns:r="http://schemas.openxmlformats.org/officeDocument/2006/relationships" xmlns:p="http://schemas.openxmlformats.org/presentationml/2006/main">
  <p:tag name="DVSHAPEID" val="2I4E9cJWNDrzN9cJW2bobP"/>
</p:tagLst>
</file>

<file path=ppt/tags/tag95.xml><?xml version="1.0" encoding="utf-8"?>
<p:tagLst xmlns:a="http://schemas.openxmlformats.org/drawingml/2006/main" xmlns:r="http://schemas.openxmlformats.org/officeDocument/2006/relationships" xmlns:p="http://schemas.openxmlformats.org/presentationml/2006/main">
  <p:tag name="DVSHAPEID" val="iVjYrku6hFsUTMtXWDsqd9"/>
</p:tagLst>
</file>

<file path=ppt/tags/tag96.xml><?xml version="1.0" encoding="utf-8"?>
<p:tagLst xmlns:a="http://schemas.openxmlformats.org/drawingml/2006/main" xmlns:r="http://schemas.openxmlformats.org/officeDocument/2006/relationships" xmlns:p="http://schemas.openxmlformats.org/presentationml/2006/main">
  <p:tag name="DVSHAPEID" val="xIQRiZGlfifcp9laKorGlL"/>
</p:tagLst>
</file>

<file path=ppt/tags/tag97.xml><?xml version="1.0" encoding="utf-8"?>
<p:tagLst xmlns:a="http://schemas.openxmlformats.org/drawingml/2006/main" xmlns:r="http://schemas.openxmlformats.org/officeDocument/2006/relationships" xmlns:p="http://schemas.openxmlformats.org/presentationml/2006/main">
  <p:tag name="DVSHAPEID" val="7SgqfY6xWKB9nB8A2vpWq9"/>
</p:tagLst>
</file>

<file path=ppt/tags/tag98.xml><?xml version="1.0" encoding="utf-8"?>
<p:tagLst xmlns:a="http://schemas.openxmlformats.org/drawingml/2006/main" xmlns:r="http://schemas.openxmlformats.org/officeDocument/2006/relationships" xmlns:p="http://schemas.openxmlformats.org/presentationml/2006/main">
  <p:tag name="DVSHAPEID" val="FGmkCLS3ZxNMAXASJIeHmv"/>
</p:tagLst>
</file>

<file path=ppt/tags/tag99.xml><?xml version="1.0" encoding="utf-8"?>
<p:tagLst xmlns:a="http://schemas.openxmlformats.org/drawingml/2006/main" xmlns:r="http://schemas.openxmlformats.org/officeDocument/2006/relationships" xmlns:p="http://schemas.openxmlformats.org/presentationml/2006/main">
  <p:tag name="DVSHAPEID" val="BgLJ29mVholXdA3VllFTK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3184</Words>
  <Application>Microsoft Office PowerPoint</Application>
  <PresentationFormat>On-screen Show (4:3)</PresentationFormat>
  <Paragraphs>490</Paragraphs>
  <Slides>28</Slides>
  <Notes>4</Notes>
  <HiddenSlides>1</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   </vt:lpstr>
      <vt:lpstr>Kimliklerin Çeşitlenmesi Olayını Yaşıyoruz</vt:lpstr>
      <vt:lpstr>Plan</vt:lpstr>
      <vt:lpstr>       Birlik-beraberlik İdeolojisi/Yüce Sadakat Odağı Her sosyo-ekonomik düzen (üretim biçimi), toplumsal bütünleşmeyi, egemen sınıfın/başat grubun ortaya attığı ve halkın da kabul edeceği bir BBİ üreterek sağlamaya çalışır. Her BBİ, bu işi, bir «Yüce Sadakat Odağı»  (YSO) tayin ederek uygular. </vt:lpstr>
      <vt:lpstr>Kimlik Terminolojisi-1</vt:lpstr>
      <vt:lpstr>Kimlik Terminolojisi-2</vt:lpstr>
      <vt:lpstr>Alt Kimlikler-Üst Kimlik Açısından Vatandaş – Devlet İlişkileri</vt:lpstr>
      <vt:lpstr>Slide 8</vt:lpstr>
      <vt:lpstr>Slide 9</vt:lpstr>
      <vt:lpstr>Türkiye’de Durum</vt:lpstr>
      <vt:lpstr>Türklük ve Soy (1)</vt:lpstr>
      <vt:lpstr>Türklük ve Soy (2)</vt:lpstr>
      <vt:lpstr>Türklük ve Din </vt:lpstr>
      <vt:lpstr>Tabii, Kafalar Çok Karışık</vt:lpstr>
      <vt:lpstr>Kafa Karışıklığı-1:    Sevr Paranoyası</vt:lpstr>
      <vt:lpstr>Kafa Karışıklığı-2: “Millet-i Hakime İdeolojisi” </vt:lpstr>
      <vt:lpstr> Türkiye Cumhuriyeti’nin Kuruluşunda Millet-i Hakime İdeolojisi  </vt:lpstr>
      <vt:lpstr>Birlik-Beraberlik İdeolojisi Olarak Kemalizm: Bir Değerlendirme</vt:lpstr>
      <vt:lpstr>Türkiye’de Jakoben/Kemalist Müdahaleler ve Seçim Sonuçları </vt:lpstr>
      <vt:lpstr>AKP Döneminde Birlik-Beraberlik İdeolojisi</vt:lpstr>
      <vt:lpstr>Durum Muhasebesi</vt:lpstr>
      <vt:lpstr>1) AKP İçinden Muhalefetin Gelişmesi</vt:lpstr>
      <vt:lpstr>2) Zenginleşme’den Burjuvalaşma’ya Anadolu Sermayesi</vt:lpstr>
      <vt:lpstr>Bir Zengin Müslüman Evi Salonu, İstanbul</vt:lpstr>
      <vt:lpstr>Yatak Odası</vt:lpstr>
      <vt:lpstr>Yeni Bir İslamcı Kadın Tipi</vt:lpstr>
      <vt:lpstr>Paintball Oynayan ve Bungee Jumping Yapan Kadınlar</vt:lpstr>
      <vt:lpstr>Türkiye’de reform süreci: Karşılaştırmalı bir özet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ROMANKARA Roman Gençlik Derneği  8 Nisan 2011</dc:title>
  <dc:creator>Baskın</dc:creator>
  <cp:lastModifiedBy>disiliskiler</cp:lastModifiedBy>
  <cp:revision>137</cp:revision>
  <dcterms:created xsi:type="dcterms:W3CDTF">2011-04-08T10:36:30Z</dcterms:created>
  <dcterms:modified xsi:type="dcterms:W3CDTF">2013-12-17T06:05:04Z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Tracking">
    <vt:lpwstr>true</vt:lpwstr>
  </property>
  <property fmtid="{D5CDD505-2E9C-101B-9397-08002B2CF9AE}" pid="3" name="Google.Documents.DocumentId">
    <vt:lpwstr>1yAVRPd12azbgNZlxjgiSLusPkrYub4Gm-xZ7n96VEd8</vt:lpwstr>
  </property>
  <property fmtid="{D5CDD505-2E9C-101B-9397-08002B2CF9AE}" pid="4" name="Google.Documents.RevisionId">
    <vt:lpwstr>09412002793163059589</vt:lpwstr>
  </property>
  <property fmtid="{D5CDD505-2E9C-101B-9397-08002B2CF9AE}" pid="5" name="Google.Documents.PreviousRevisionId">
    <vt:lpwstr>17756895319643522555</vt:lpwstr>
  </property>
  <property fmtid="{D5CDD505-2E9C-101B-9397-08002B2CF9AE}" pid="6" name="Google.Documents.PluginVersion">
    <vt:lpwstr>2.0.2424.7283</vt:lpwstr>
  </property>
  <property fmtid="{D5CDD505-2E9C-101B-9397-08002B2CF9AE}" pid="7" name="Google.Documents.MergeIncapabilityFlags">
    <vt:i4>0</vt:i4>
  </property>
</Properties>
</file>